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92" r:id="rId2"/>
    <p:sldMasterId id="2147483804" r:id="rId3"/>
    <p:sldMasterId id="2147483817" r:id="rId4"/>
  </p:sldMasterIdLst>
  <p:notesMasterIdLst>
    <p:notesMasterId r:id="rId118"/>
  </p:notesMasterIdLst>
  <p:sldIdLst>
    <p:sldId id="944" r:id="rId5"/>
    <p:sldId id="943" r:id="rId6"/>
    <p:sldId id="813" r:id="rId7"/>
    <p:sldId id="1035" r:id="rId8"/>
    <p:sldId id="1036" r:id="rId9"/>
    <p:sldId id="1037" r:id="rId10"/>
    <p:sldId id="928" r:id="rId11"/>
    <p:sldId id="1038" r:id="rId12"/>
    <p:sldId id="934" r:id="rId13"/>
    <p:sldId id="749" r:id="rId14"/>
    <p:sldId id="925" r:id="rId15"/>
    <p:sldId id="750" r:id="rId16"/>
    <p:sldId id="926" r:id="rId17"/>
    <p:sldId id="1039" r:id="rId18"/>
    <p:sldId id="927" r:id="rId19"/>
    <p:sldId id="755" r:id="rId20"/>
    <p:sldId id="795" r:id="rId21"/>
    <p:sldId id="756" r:id="rId22"/>
    <p:sldId id="929" r:id="rId23"/>
    <p:sldId id="714" r:id="rId24"/>
    <p:sldId id="933" r:id="rId25"/>
    <p:sldId id="713" r:id="rId26"/>
    <p:sldId id="935" r:id="rId27"/>
    <p:sldId id="936" r:id="rId28"/>
    <p:sldId id="937" r:id="rId29"/>
    <p:sldId id="938" r:id="rId30"/>
    <p:sldId id="939" r:id="rId31"/>
    <p:sldId id="947" r:id="rId32"/>
    <p:sldId id="948" r:id="rId33"/>
    <p:sldId id="941" r:id="rId34"/>
    <p:sldId id="940" r:id="rId35"/>
    <p:sldId id="942" r:id="rId36"/>
    <p:sldId id="946" r:id="rId37"/>
    <p:sldId id="949" r:id="rId38"/>
    <p:sldId id="950" r:id="rId39"/>
    <p:sldId id="951" r:id="rId40"/>
    <p:sldId id="952" r:id="rId41"/>
    <p:sldId id="1041" r:id="rId42"/>
    <p:sldId id="953" r:id="rId43"/>
    <p:sldId id="954" r:id="rId44"/>
    <p:sldId id="955" r:id="rId45"/>
    <p:sldId id="956" r:id="rId46"/>
    <p:sldId id="958" r:id="rId47"/>
    <p:sldId id="959" r:id="rId48"/>
    <p:sldId id="786" r:id="rId49"/>
    <p:sldId id="960" r:id="rId50"/>
    <p:sldId id="961" r:id="rId51"/>
    <p:sldId id="1042" r:id="rId52"/>
    <p:sldId id="1043" r:id="rId53"/>
    <p:sldId id="1044" r:id="rId54"/>
    <p:sldId id="1045" r:id="rId55"/>
    <p:sldId id="1046" r:id="rId56"/>
    <p:sldId id="962" r:id="rId57"/>
    <p:sldId id="977" r:id="rId58"/>
    <p:sldId id="978" r:id="rId59"/>
    <p:sldId id="979" r:id="rId60"/>
    <p:sldId id="981" r:id="rId61"/>
    <p:sldId id="980" r:id="rId62"/>
    <p:sldId id="982" r:id="rId63"/>
    <p:sldId id="983" r:id="rId64"/>
    <p:sldId id="984" r:id="rId65"/>
    <p:sldId id="985" r:id="rId66"/>
    <p:sldId id="986" r:id="rId67"/>
    <p:sldId id="987" r:id="rId68"/>
    <p:sldId id="998" r:id="rId69"/>
    <p:sldId id="999" r:id="rId70"/>
    <p:sldId id="1000" r:id="rId71"/>
    <p:sldId id="1005" r:id="rId72"/>
    <p:sldId id="988" r:id="rId73"/>
    <p:sldId id="990" r:id="rId74"/>
    <p:sldId id="995" r:id="rId75"/>
    <p:sldId id="996" r:id="rId76"/>
    <p:sldId id="997" r:id="rId77"/>
    <p:sldId id="991" r:id="rId78"/>
    <p:sldId id="992" r:id="rId79"/>
    <p:sldId id="993" r:id="rId80"/>
    <p:sldId id="1008" r:id="rId81"/>
    <p:sldId id="963" r:id="rId82"/>
    <p:sldId id="1001" r:id="rId83"/>
    <p:sldId id="1002" r:id="rId84"/>
    <p:sldId id="1003" r:id="rId85"/>
    <p:sldId id="1004" r:id="rId86"/>
    <p:sldId id="1027" r:id="rId87"/>
    <p:sldId id="1009" r:id="rId88"/>
    <p:sldId id="1010" r:id="rId89"/>
    <p:sldId id="1011" r:id="rId90"/>
    <p:sldId id="1012" r:id="rId91"/>
    <p:sldId id="1013" r:id="rId92"/>
    <p:sldId id="1014" r:id="rId93"/>
    <p:sldId id="1015" r:id="rId94"/>
    <p:sldId id="1016" r:id="rId95"/>
    <p:sldId id="1028" r:id="rId96"/>
    <p:sldId id="1017" r:id="rId97"/>
    <p:sldId id="1018" r:id="rId98"/>
    <p:sldId id="1019" r:id="rId99"/>
    <p:sldId id="1020" r:id="rId100"/>
    <p:sldId id="1021" r:id="rId101"/>
    <p:sldId id="1022" r:id="rId102"/>
    <p:sldId id="1023" r:id="rId103"/>
    <p:sldId id="1024" r:id="rId104"/>
    <p:sldId id="1025" r:id="rId105"/>
    <p:sldId id="1026" r:id="rId106"/>
    <p:sldId id="1029" r:id="rId107"/>
    <p:sldId id="1030" r:id="rId108"/>
    <p:sldId id="1031" r:id="rId109"/>
    <p:sldId id="1032" r:id="rId110"/>
    <p:sldId id="1033" r:id="rId111"/>
    <p:sldId id="1034" r:id="rId112"/>
    <p:sldId id="945" r:id="rId113"/>
    <p:sldId id="1048" r:id="rId114"/>
    <p:sldId id="1047" r:id="rId115"/>
    <p:sldId id="1050" r:id="rId116"/>
    <p:sldId id="1049" r:id="rId117"/>
  </p:sldIdLst>
  <p:sldSz cx="9144000" cy="6858000" type="screen4x3"/>
  <p:notesSz cx="6645275" cy="9777413"/>
  <p:custDataLst>
    <p:tags r:id="rId11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2398" autoAdjust="0"/>
  </p:normalViewPr>
  <p:slideViewPr>
    <p:cSldViewPr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765656" y="0"/>
            <a:ext cx="2879619" cy="48887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39" y="0"/>
            <a:ext cx="2879619" cy="48887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062EBE3-1E60-431F-BABF-8C220948561D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733425"/>
            <a:ext cx="4889500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64528" y="4644271"/>
            <a:ext cx="5316220" cy="43998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765656" y="9286845"/>
            <a:ext cx="2879619" cy="48887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39" y="9286845"/>
            <a:ext cx="2879619" cy="488871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73644DB-AD37-4A36-AF33-978E1C4BBE3E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320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aid" TargetMode="External"/><Relationship Id="rId3" Type="http://schemas.openxmlformats.org/officeDocument/2006/relationships/hyperlink" Target="http://en.wikipedia.org/wiki/Mr." TargetMode="External"/><Relationship Id="rId7" Type="http://schemas.openxmlformats.org/officeDocument/2006/relationships/hyperlink" Target="http://en.wikipedia.org/wiki/Master_(form_of_address)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iss" TargetMode="External"/><Relationship Id="rId11" Type="http://schemas.openxmlformats.org/officeDocument/2006/relationships/hyperlink" Target="http://en.wiktionary.org/wiki/M'lady" TargetMode="External"/><Relationship Id="rId5" Type="http://schemas.openxmlformats.org/officeDocument/2006/relationships/hyperlink" Target="http://en.wikipedia.org/wiki/Ms." TargetMode="External"/><Relationship Id="rId10" Type="http://schemas.openxmlformats.org/officeDocument/2006/relationships/hyperlink" Target="http://en.wikipedia.org/wiki/Madam" TargetMode="External"/><Relationship Id="rId4" Type="http://schemas.openxmlformats.org/officeDocument/2006/relationships/hyperlink" Target="http://en.wikipedia.org/wiki/Mrs." TargetMode="External"/><Relationship Id="rId9" Type="http://schemas.openxmlformats.org/officeDocument/2006/relationships/hyperlink" Target="http://en.wikipedia.org/wiki/Maid_Marian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البريد</a:t>
            </a:r>
            <a:r>
              <a:rPr lang="ar-SA" baseline="0" dirty="0"/>
              <a:t> التطبيقي 	</a:t>
            </a:r>
            <a:r>
              <a:rPr lang="en-US" dirty="0"/>
              <a:t>ali782773@gmail.com</a:t>
            </a:r>
          </a:p>
          <a:p>
            <a:r>
              <a:rPr lang="en-US" dirty="0" smtClean="0"/>
              <a:t>edmodo2050@gmail.com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2319" y="5911234"/>
            <a:ext cx="4334341" cy="311175"/>
          </a:xfrm>
          <a:prstGeom prst="rect">
            <a:avLst/>
          </a:prstGeom>
        </p:spPr>
        <p:txBody>
          <a:bodyPr/>
          <a:lstStyle/>
          <a:p>
            <a:fld id="{CD7A4E03-4BB2-4598-850B-AAB63824B3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64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40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ali2060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2204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979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952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66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1046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965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327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titles are the default titles: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r."/>
              </a:rPr>
              <a:t>Mr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male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rs."/>
              </a:rPr>
              <a:t>Mrs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 (usually for married females only)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s."/>
              </a:rPr>
              <a:t>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Adult females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iss"/>
              </a:rPr>
              <a:t>Miss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Formal title for unmarried females or for female children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aster (form of address)"/>
              </a:rPr>
              <a:t>Master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For male children. Young boys used to be addressed as "Master [first name]" – this was the standard form for servants to address their employer's minor children. It is also the courtesy title of the eldest son of a Scottish laird.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aid"/>
              </a:rPr>
              <a:t>Maid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When used as a title before a name, this is an old way to denote an unmarried woman, such as the character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aid Marian"/>
              </a:rPr>
              <a:t>Maid Marian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dam"/>
              </a:rPr>
              <a:t>Madam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wiktionary:M'lady"/>
              </a:rPr>
              <a:t>M'lady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7010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our Class! I look forward to using Edmodo to share updates, materials, and more with you. Thanks for joining!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880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edmodo2040@gmail.com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edmodo2050@gmail.com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CD7A4E03-4BB2-4598-850B-AAB63824B34F}" type="slidenum">
              <a:rPr lang="en-US" sz="2400" smtClean="0">
                <a:solidFill>
                  <a:prstClr val="black"/>
                </a:solidFill>
                <a:latin typeface="Times New Roman" pitchFamily="18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52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our Class! I look forward to using Edmodo to share updates, materials, and more with you. Thanks for joining!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063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edmodo2050@gmail.com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5137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0201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8477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9646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1158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5316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63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2797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https://edmo.do/j/w8gb4w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64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2881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66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https://creativecommons.org/share-your-work/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644DB-AD37-4A36-AF33-978E1C4BBE3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69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67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0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91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5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72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29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73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8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74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33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75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86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Jwkj72</a:t>
            </a:r>
            <a:endParaRPr lang="ar-SA" dirty="0"/>
          </a:p>
          <a:p>
            <a:r>
              <a:rPr lang="en-US" dirty="0"/>
              <a:t>Pass: 050592…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76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94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CD7A4E03-4BB2-4598-850B-AAB63824B34F}" type="slidenum">
              <a:rPr lang="en-US" sz="2400" smtClean="0">
                <a:solidFill>
                  <a:prstClr val="black"/>
                </a:solidFill>
                <a:latin typeface="Times New Roman" pitchFamily="18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21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85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52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C6453-C789-4875-A28E-B75CA0DEB5D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08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86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71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87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83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88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89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89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53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10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514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94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34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95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78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96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581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97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45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C6453-C789-4875-A28E-B75CA0DEB5D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101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98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063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99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229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100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88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101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88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102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7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105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47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4znm32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>
                <a:solidFill>
                  <a:prstClr val="black"/>
                </a:solidFill>
              </a:rPr>
              <a:pPr/>
              <a:t>106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58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609" y="8017120"/>
            <a:ext cx="3010829" cy="422031"/>
          </a:xfrm>
          <a:prstGeom prst="rect">
            <a:avLst/>
          </a:prstGeom>
        </p:spPr>
        <p:txBody>
          <a:bodyPr/>
          <a:lstStyle/>
          <a:p>
            <a:fld id="{CD7A4E03-4BB2-4598-850B-AAB63824B34F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983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https://scorm.com/scorm-explained/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109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0300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https://scorm.com/scorm-explained/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111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72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CD7A4E03-4BB2-4598-850B-AAB63824B34F}" type="slidenum">
              <a:rPr lang="en-US" sz="2400" smtClean="0">
                <a:solidFill>
                  <a:prstClr val="black"/>
                </a:solidFill>
                <a:latin typeface="Times New Roman" pitchFamily="18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120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https://www.edmodo.com/support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112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69980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https://scorm.com/scorm-explained/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113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727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67A93-3290-4AD1-A53B-745049D4463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54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https://trends.google.com/trends/explore?date=all&amp;q=edmodo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644DB-AD37-4A36-AF33-978E1C4BBE3E}" type="slidenum">
              <a:rPr lang="ar-SA" smtClean="0"/>
              <a:pPr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234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A4E03-4BB2-4598-850B-AAB63824B34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2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02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DBF5F9"/>
                </a:solidFill>
              </a:rPr>
              <a:pPr/>
              <a:t>4/3/2018</a:t>
            </a:fld>
            <a:endParaRPr lang="en-US">
              <a:solidFill>
                <a:srgbClr val="DBF5F9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>
              <a:solidFill>
                <a:srgbClr val="DBF5F9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3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3319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228217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6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1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4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5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200D-6CDE-41A8-B294-4997A86B8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47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7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33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C9C2D1"/>
                </a:solidFill>
              </a:rPr>
              <a:pPr/>
              <a:t>18/07/39</a:t>
            </a:fld>
            <a:endParaRPr lang="ar-SA">
              <a:solidFill>
                <a:srgbClr val="C9C2D1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>
              <a:solidFill>
                <a:srgbClr val="C9C2D1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87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4763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6303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27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894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4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94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234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3549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39024583-07B8-48EF-B4CD-0A72862898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3660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5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19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C9C2D1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C9C2D1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C9C2D1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0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2862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0568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48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08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53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88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715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24583-07B8-48EF-B4CD-0A728628982D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296466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DEF35D-41DF-4DDC-9D14-427CE9BF88B9}" type="datetimeFigureOut">
              <a:rPr lang="ar-SA" smtClean="0"/>
              <a:pPr/>
              <a:t>18/07/39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i="0" u="none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EF203AB6-720F-46E4-B03D-55D0BF1A39DC}" type="datetimeFigureOut">
              <a:rPr lang="en-US" smtClean="0">
                <a:solidFill>
                  <a:srgbClr val="04617B"/>
                </a:solidFill>
              </a:rPr>
              <a:pPr rtl="0"/>
              <a:t>4/3/2018</a:t>
            </a:fld>
            <a:endParaRPr lang="en-US">
              <a:solidFill>
                <a:srgbClr val="04617B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rtl="0"/>
            <a:fld id="{2DFB200D-6CDE-41A8-B294-4997A86B8E7A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DEF35D-41DF-4DDC-9D14-427CE9BF88B9}" type="datetimeFigureOut">
              <a:rPr lang="ar-SA" smtClean="0">
                <a:solidFill>
                  <a:srgbClr val="69676D"/>
                </a:solidFill>
              </a:rPr>
              <a:pPr/>
              <a:t>18/07/39</a:t>
            </a:fld>
            <a:endParaRPr lang="ar-SA">
              <a:solidFill>
                <a:srgbClr val="69676D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69676D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E61B7A-0503-42B8-9D81-A0A16FE2880A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594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DEF35D-41DF-4DDC-9D14-427CE9BF88B9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76D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18/07/39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srgbClr val="69676D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61B7A-0503-42B8-9D81-A0A16FE2880A}" type="slidenum">
              <a:rPr kumimoji="0" lang="ar-SA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3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rtl="1" eaLnBrk="1" latinLnBrk="0" hangingPunct="1">
        <a:spcBef>
          <a:spcPct val="0"/>
        </a:spcBef>
        <a:buNone/>
        <a:defRPr kumimoji="0" sz="3000" b="0" i="0" u="none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modo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li2060.weebly.com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7975728" cy="245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ln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82479" tIns="41239" rIns="82479" bIns="41239" anchor="b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100" b="1" kern="0" cap="small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95536" y="5445224"/>
            <a:ext cx="7195670" cy="107499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82479" tIns="41239" rIns="82479" bIns="41239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200" b="1" kern="0" cap="small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إعداد و تقديم : علي حبيب الخلاص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cap="small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ali2060@gmail.com</a:t>
            </a:r>
          </a:p>
        </p:txBody>
      </p:sp>
    </p:spTree>
    <p:extLst>
      <p:ext uri="{BB962C8B-B14F-4D97-AF65-F5344CB8AC3E}">
        <p14:creationId xmlns:p14="http://schemas.microsoft.com/office/powerpoint/2010/main" val="10353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.edmodo.com/wp-content/uploads/2012/09/edmodo-infograph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46114"/>
          <a:stretch/>
        </p:blipFill>
        <p:spPr bwMode="auto">
          <a:xfrm>
            <a:off x="107504" y="72138"/>
            <a:ext cx="8712968" cy="67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779912" y="908720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>
                <a:latin typeface="Adobe Arabic" panose="02040503050201020203" pitchFamily="18" charset="-78"/>
                <a:cs typeface="Adobe Arabic" panose="02040503050201020203" pitchFamily="18" charset="-78"/>
              </a:rPr>
              <a:t>7 ملايين مشترك في آخر عام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6156176" y="1484784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43 مستخدم جديد كل دقيقة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7092280" y="2780928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85% من أكبر مدارس أمريكا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6156176" y="4005064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متوفر بعدة لغات</a:t>
            </a:r>
          </a:p>
        </p:txBody>
      </p:sp>
      <p:sp>
        <p:nvSpPr>
          <p:cNvPr id="7" name="شكل بيضاوي 6"/>
          <p:cNvSpPr/>
          <p:nvPr/>
        </p:nvSpPr>
        <p:spPr>
          <a:xfrm>
            <a:off x="1259632" y="4005064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12000 عدد المدارس المشتركة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395536" y="2780928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أكثر من 100</a:t>
            </a:r>
            <a:r>
              <a:rPr lang="en-US" dirty="0">
                <a:latin typeface="Adobe Arabic" panose="02040503050201020203" pitchFamily="18" charset="-78"/>
                <a:cs typeface="Adobe Arabic" panose="02040503050201020203" pitchFamily="18" charset="-78"/>
              </a:rPr>
              <a:t>,</a:t>
            </a:r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000 مدرسة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1259632" y="1484784"/>
            <a:ext cx="136815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مليون معلم مشترك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123728" y="5229200"/>
            <a:ext cx="1800200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أكثر الأيام نشاطاً: الخميس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868144" y="5085184"/>
            <a:ext cx="2952328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latin typeface="Adobe Arabic" panose="02040503050201020203" pitchFamily="18" charset="-78"/>
                <a:cs typeface="Adobe Arabic" panose="02040503050201020203" pitchFamily="18" charset="-78"/>
              </a:rPr>
              <a:t>أوقات الذروة من الساعة 11 صباحا حتى الظهيرة بتوقيت شرق الولايات المتحدة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2581245" y="2576850"/>
            <a:ext cx="3744417" cy="1428214"/>
          </a:xfrm>
          <a:prstGeom prst="ellipse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chemeClr val="bg1"/>
                </a:solidFill>
                <a:latin typeface="Univers Next Arabic" panose="020B0503030202020203" pitchFamily="34" charset="-78"/>
                <a:cs typeface="Univers Next Arabic" panose="020B0503030202020203" pitchFamily="34" charset="-78"/>
              </a:rPr>
              <a:t>تأسست عام 2008 م و يستخدمها الآن أكثر من 10 ملايين.</a:t>
            </a:r>
          </a:p>
        </p:txBody>
      </p:sp>
    </p:spTree>
    <p:extLst>
      <p:ext uri="{BB962C8B-B14F-4D97-AF65-F5344CB8AC3E}">
        <p14:creationId xmlns:p14="http://schemas.microsoft.com/office/powerpoint/2010/main" val="16815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2" y="1981906"/>
            <a:ext cx="8244408" cy="3319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483768" y="1142359"/>
            <a:ext cx="3744416" cy="5609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هكذا ستبدو الاختبارات للطلاب</a:t>
            </a:r>
          </a:p>
        </p:txBody>
      </p:sp>
    </p:spTree>
    <p:extLst>
      <p:ext uri="{BB962C8B-B14F-4D97-AF65-F5344CB8AC3E}">
        <p14:creationId xmlns:p14="http://schemas.microsoft.com/office/powerpoint/2010/main" val="35091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88840"/>
            <a:ext cx="6858000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026332" y="1320685"/>
            <a:ext cx="4824536" cy="5609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هكذا ستبدو لوحة الانتهاء من الاختبارات للطلاب</a:t>
            </a:r>
          </a:p>
        </p:txBody>
      </p:sp>
      <p:sp>
        <p:nvSpPr>
          <p:cNvPr id="9" name="سهم للأسفل 8"/>
          <p:cNvSpPr/>
          <p:nvPr/>
        </p:nvSpPr>
        <p:spPr>
          <a:xfrm>
            <a:off x="1102790" y="4048789"/>
            <a:ext cx="3024336" cy="137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prstClr val="white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اضغط لمشاهدة نتيجة الاختبار</a:t>
            </a:r>
            <a:endParaRPr lang="en-US" dirty="0">
              <a:solidFill>
                <a:prstClr val="white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57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026332" y="1320685"/>
            <a:ext cx="4824536" cy="5609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هكذا سيبدو تقرير نتيجة الاختبارات للطلاب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2205036"/>
            <a:ext cx="7524328" cy="2485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8" y="5198286"/>
            <a:ext cx="8191500" cy="1533525"/>
          </a:xfrm>
          <a:prstGeom prst="rect">
            <a:avLst/>
          </a:prstGeom>
        </p:spPr>
      </p:pic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648699" y="4324357"/>
            <a:ext cx="7467600" cy="77809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جرب الآن ... إنشاء 4 أنواع من الاختبارات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2529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المهام و الواجبات</a:t>
            </a:r>
          </a:p>
        </p:txBody>
      </p:sp>
    </p:spTree>
    <p:extLst>
      <p:ext uri="{BB962C8B-B14F-4D97-AF65-F5344CB8AC3E}">
        <p14:creationId xmlns:p14="http://schemas.microsoft.com/office/powerpoint/2010/main" val="26422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24" y="3941576"/>
            <a:ext cx="6772275" cy="284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المهام و الواجبات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11" y="1821668"/>
            <a:ext cx="8449107" cy="1459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وسيلة شرح مستطيلة مستديرة الزوايا 7"/>
          <p:cNvSpPr/>
          <p:nvPr/>
        </p:nvSpPr>
        <p:spPr>
          <a:xfrm>
            <a:off x="267112" y="1127166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لإرسال ملاحظات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1672737" y="1127166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لإرسال تنبيهات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3075423" y="1127166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المهام و الواجبات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491664" y="1122478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لإرسال أسئلة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5921209" y="1127166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التصويت</a:t>
            </a:r>
          </a:p>
        </p:txBody>
      </p:sp>
      <p:sp>
        <p:nvSpPr>
          <p:cNvPr id="13" name="سهم للأسفل 12"/>
          <p:cNvSpPr/>
          <p:nvPr/>
        </p:nvSpPr>
        <p:spPr>
          <a:xfrm>
            <a:off x="2269181" y="3378536"/>
            <a:ext cx="3528392" cy="5630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39588" y="4013584"/>
            <a:ext cx="1300363" cy="4235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81" y="2132856"/>
            <a:ext cx="6772275" cy="284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المهام و الواجبات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775693" y="2213384"/>
            <a:ext cx="1300363" cy="4235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5" name="وسيلة شرح مستطيلة مستديرة الزوايا 14"/>
          <p:cNvSpPr/>
          <p:nvPr/>
        </p:nvSpPr>
        <p:spPr>
          <a:xfrm>
            <a:off x="704800" y="4293096"/>
            <a:ext cx="1149633" cy="576064"/>
          </a:xfrm>
          <a:prstGeom prst="wedgeRoundRectCallout">
            <a:avLst>
              <a:gd name="adj1" fmla="val 83534"/>
              <a:gd name="adj2" fmla="val -644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إرفاق ملف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1597879" y="4869160"/>
            <a:ext cx="1101913" cy="432048"/>
          </a:xfrm>
          <a:prstGeom prst="wedgeRoundRectCallout">
            <a:avLst>
              <a:gd name="adj1" fmla="val 27429"/>
              <a:gd name="adj2" fmla="val -6897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إرفاق رابط</a:t>
            </a:r>
          </a:p>
        </p:txBody>
      </p:sp>
      <p:sp>
        <p:nvSpPr>
          <p:cNvPr id="17" name="وسيلة شرح مستطيلة مستديرة الزوايا 16"/>
          <p:cNvSpPr/>
          <p:nvPr/>
        </p:nvSpPr>
        <p:spPr>
          <a:xfrm>
            <a:off x="2771800" y="4869160"/>
            <a:ext cx="1101913" cy="792088"/>
          </a:xfrm>
          <a:prstGeom prst="wedgeRoundRectCallout">
            <a:avLst>
              <a:gd name="adj1" fmla="val -27893"/>
              <a:gd name="adj2" fmla="val -7538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إرفاق عنصر من المكتبة</a:t>
            </a:r>
          </a:p>
        </p:txBody>
      </p:sp>
      <p:sp>
        <p:nvSpPr>
          <p:cNvPr id="18" name="وسيلة شرح مستطيلة مستديرة الزوايا 17"/>
          <p:cNvSpPr/>
          <p:nvPr/>
        </p:nvSpPr>
        <p:spPr>
          <a:xfrm>
            <a:off x="3827519" y="4365104"/>
            <a:ext cx="1149633" cy="576064"/>
          </a:xfrm>
          <a:prstGeom prst="wedgeRoundRectCallout">
            <a:avLst>
              <a:gd name="adj1" fmla="val -75543"/>
              <a:gd name="adj2" fmla="val -176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جدولة الإرسال</a:t>
            </a:r>
          </a:p>
        </p:txBody>
      </p:sp>
      <p:sp>
        <p:nvSpPr>
          <p:cNvPr id="19" name="وسيلة شرح مستطيلة مستديرة الزوايا 18"/>
          <p:cNvSpPr/>
          <p:nvPr/>
        </p:nvSpPr>
        <p:spPr>
          <a:xfrm>
            <a:off x="179512" y="2492896"/>
            <a:ext cx="1602913" cy="576064"/>
          </a:xfrm>
          <a:prstGeom prst="wedgeRoundRectCallout">
            <a:avLst>
              <a:gd name="adj1" fmla="val 83534"/>
              <a:gd name="adj2" fmla="val -644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اكتب الملاحظات هنا</a:t>
            </a:r>
          </a:p>
        </p:txBody>
      </p:sp>
      <p:sp>
        <p:nvSpPr>
          <p:cNvPr id="20" name="وسيلة شرح مستطيلة مستديرة الزوايا 19"/>
          <p:cNvSpPr/>
          <p:nvPr/>
        </p:nvSpPr>
        <p:spPr>
          <a:xfrm>
            <a:off x="157642" y="3140968"/>
            <a:ext cx="1602913" cy="576064"/>
          </a:xfrm>
          <a:prstGeom prst="wedgeRoundRectCallout">
            <a:avLst>
              <a:gd name="adj1" fmla="val 82958"/>
              <a:gd name="adj2" fmla="val 1119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حدد المجموعة</a:t>
            </a:r>
          </a:p>
        </p:txBody>
      </p:sp>
      <p:sp>
        <p:nvSpPr>
          <p:cNvPr id="21" name="وسيلة شرح مستطيلة مستديرة الزوايا 20"/>
          <p:cNvSpPr/>
          <p:nvPr/>
        </p:nvSpPr>
        <p:spPr>
          <a:xfrm>
            <a:off x="7380312" y="5085184"/>
            <a:ext cx="1101913" cy="432048"/>
          </a:xfrm>
          <a:prstGeom prst="wedgeRoundRectCallout">
            <a:avLst>
              <a:gd name="adj1" fmla="val 27429"/>
              <a:gd name="adj2" fmla="val -6897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اضغط للإرسال</a:t>
            </a:r>
          </a:p>
        </p:txBody>
      </p:sp>
    </p:spTree>
    <p:extLst>
      <p:ext uri="{BB962C8B-B14F-4D97-AF65-F5344CB8AC3E}">
        <p14:creationId xmlns:p14="http://schemas.microsoft.com/office/powerpoint/2010/main" val="20339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23528" y="332656"/>
            <a:ext cx="8391876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24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حينما تواجهك مشكلة</a:t>
            </a:r>
          </a:p>
        </p:txBody>
      </p:sp>
    </p:spTree>
    <p:extLst>
      <p:ext uri="{BB962C8B-B14F-4D97-AF65-F5344CB8AC3E}">
        <p14:creationId xmlns:p14="http://schemas.microsoft.com/office/powerpoint/2010/main" val="2046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ar-SA" sz="32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حينما تواجهك مشكلة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39552" y="3317467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قم بتحديث الصفحة 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F5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39552" y="4149080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جرب تغيير المتصفح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9552" y="4964816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جرب إعادة تشغيل الكمبيوتر.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539552" y="5805264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جرب تصفح قسم المساعدة و الدعم </a:t>
            </a:r>
            <a:r>
              <a:rPr lang="en-US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Help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39552" y="2492896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تأكد من اتصالك بالإنترنت.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مستدير الزوايا 18"/>
          <p:cNvSpPr/>
          <p:nvPr/>
        </p:nvSpPr>
        <p:spPr>
          <a:xfrm>
            <a:off x="2339752" y="1196752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cap="small" dirty="0">
                <a:solidFill>
                  <a:srgbClr val="C00000"/>
                </a:solidFill>
                <a:latin typeface="Aljazeera" panose="02000000000000000000" pitchFamily="2" charset="-78"/>
                <a:ea typeface="BoutrosART" panose="020A0503020102020204" pitchFamily="18" charset="-78"/>
                <a:cs typeface="Aljazeera" panose="02000000000000000000" pitchFamily="2" charset="-78"/>
              </a:rPr>
              <a:t>تأكد أنك في القسم الصحيح من إدمودو</a:t>
            </a:r>
          </a:p>
        </p:txBody>
      </p:sp>
    </p:spTree>
    <p:extLst>
      <p:ext uri="{BB962C8B-B14F-4D97-AF65-F5344CB8AC3E}">
        <p14:creationId xmlns:p14="http://schemas.microsoft.com/office/powerpoint/2010/main" val="7212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029062" y="24956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الملحق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467058" y="10668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الأول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066800" y="2459360"/>
            <a:ext cx="6385520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تطبيقات </a:t>
            </a:r>
            <a:endParaRPr lang="ar-SA" sz="40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209800" y="36576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Office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581400" y="4933573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0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9" name="عنوان 1"/>
          <p:cNvSpPr txBox="1">
            <a:spLocks/>
          </p:cNvSpPr>
          <p:nvPr/>
        </p:nvSpPr>
        <p:spPr>
          <a:xfrm>
            <a:off x="153296" y="936895"/>
            <a:ext cx="1218304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24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80 دقيقة</a:t>
            </a:r>
          </a:p>
        </p:txBody>
      </p:sp>
    </p:spTree>
    <p:extLst>
      <p:ext uri="{BB962C8B-B14F-4D97-AF65-F5344CB8AC3E}">
        <p14:creationId xmlns:p14="http://schemas.microsoft.com/office/powerpoint/2010/main" val="304636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4"/>
            <a:ext cx="7560840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خلال أسبوع واحد من شهر سبتمبر 2017 قام المعلمون بإنشاء 200 ألف مجموعة دراسية عبر إدمودو، و قد شارك الطلاب في </a:t>
            </a:r>
            <a:r>
              <a:rPr lang="ar-SA" sz="2800" b="1" cap="small" dirty="0">
                <a:solidFill>
                  <a:srgbClr val="FF0000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مليونين</a:t>
            </a:r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 من الحوارات الدراسية! 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مستدير الزوايا 15">
            <a:extLst>
              <a:ext uri="{FF2B5EF4-FFF2-40B4-BE49-F238E27FC236}">
                <a16:creationId xmlns:a16="http://schemas.microsoft.com/office/drawing/2014/main" id="{151C509A-6570-4C7C-82DB-F0F843729C4A}"/>
              </a:ext>
            </a:extLst>
          </p:cNvPr>
          <p:cNvSpPr/>
          <p:nvPr/>
        </p:nvSpPr>
        <p:spPr>
          <a:xfrm>
            <a:off x="515407" y="3861048"/>
            <a:ext cx="7560840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/>
              <a:t>Last week, teachers created 200,000 groups, and students participated in 2 million classroom discussions.</a:t>
            </a:r>
            <a:endParaRPr lang="ar-SA" sz="4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81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ar-SA" sz="32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حينما تواجهك مشكلة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مستدير الزوايا 18"/>
          <p:cNvSpPr/>
          <p:nvPr/>
        </p:nvSpPr>
        <p:spPr>
          <a:xfrm>
            <a:off x="2339752" y="1196752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cap="small" dirty="0">
                <a:solidFill>
                  <a:srgbClr val="C00000"/>
                </a:solidFill>
                <a:latin typeface="Aljazeera" panose="02000000000000000000" pitchFamily="2" charset="-78"/>
                <a:ea typeface="BoutrosART" panose="020A0503020102020204" pitchFamily="18" charset="-78"/>
                <a:cs typeface="Aljazeera" panose="02000000000000000000" pitchFamily="2" charset="-78"/>
              </a:rPr>
              <a:t>تأكد أنك في القسم الصحيح من إدمودو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16340"/>
            <a:ext cx="5635749" cy="464528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408" y="2118500"/>
            <a:ext cx="771525" cy="2743200"/>
          </a:xfrm>
          <a:prstGeom prst="rect">
            <a:avLst/>
          </a:prstGeom>
        </p:spPr>
      </p:pic>
      <p:cxnSp>
        <p:nvCxnSpPr>
          <p:cNvPr id="7" name="رابط كسهم مستقيم 6"/>
          <p:cNvCxnSpPr/>
          <p:nvPr/>
        </p:nvCxnSpPr>
        <p:spPr>
          <a:xfrm flipH="1">
            <a:off x="6084168" y="3212976"/>
            <a:ext cx="1538240" cy="1440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029062" y="24956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الملحق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5293158" y="789977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الأول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971600" y="1920751"/>
            <a:ext cx="6385520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برامج </a:t>
            </a:r>
            <a:r>
              <a:rPr lang="ar-SA" sz="4000" kern="0" dirty="0" err="1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إدمودو</a:t>
            </a:r>
            <a:r>
              <a:rPr lang="ar-SA" sz="40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للمعلمين</a:t>
            </a:r>
            <a:endParaRPr lang="ar-SA" sz="40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654515" y="3323901"/>
            <a:ext cx="265023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Ambassador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4067944" y="4391388"/>
            <a:ext cx="265023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Trainer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9" name="عنوان 1"/>
          <p:cNvSpPr txBox="1">
            <a:spLocks/>
          </p:cNvSpPr>
          <p:nvPr/>
        </p:nvSpPr>
        <p:spPr>
          <a:xfrm>
            <a:off x="153296" y="936895"/>
            <a:ext cx="1218304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24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80 دقيقة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5076056" y="5445224"/>
            <a:ext cx="265023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Luminary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pic>
        <p:nvPicPr>
          <p:cNvPr id="8194" name="Picture 2" descr="https://a.edim.co/images_v2/marketing/support/ambassad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" y="3285591"/>
            <a:ext cx="1464097" cy="14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.edim.co/images_v2/marketing/support/trai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72" y="4336877"/>
            <a:ext cx="160020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.edim.co/images_v2/marketing/support/lumina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31" y="5232411"/>
            <a:ext cx="1608113" cy="16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rtl="0" eaLnBrk="0" fontAlgn="base" hangingPunct="0"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برامج </a:t>
            </a:r>
            <a:r>
              <a:rPr lang="ar-SA" sz="3200" kern="0" dirty="0" err="1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إدمودو</a:t>
            </a: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للمعلمين</a:t>
            </a:r>
            <a:endParaRPr lang="ar-SA" sz="32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029062" y="24956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الملحق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467058" y="10668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الأول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066800" y="2459360"/>
            <a:ext cx="6385520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معايير التعليم الإلكتروني</a:t>
            </a:r>
            <a:endParaRPr lang="ar-SA" sz="40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209800" y="36576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SCORM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581400" y="4933573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TINCAN</a:t>
            </a:r>
            <a:endParaRPr lang="ar-SA" sz="36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19" name="عنوان 1"/>
          <p:cNvSpPr txBox="1">
            <a:spLocks/>
          </p:cNvSpPr>
          <p:nvPr/>
        </p:nvSpPr>
        <p:spPr>
          <a:xfrm>
            <a:off x="153296" y="936895"/>
            <a:ext cx="1218304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24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80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12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log.edmodo.com/wp-content/uploads/2012/09/edmodo-infograph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7" b="21676"/>
          <a:stretch/>
        </p:blipFill>
        <p:spPr bwMode="auto">
          <a:xfrm>
            <a:off x="107504" y="0"/>
            <a:ext cx="8640960" cy="68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179512" y="1844824"/>
            <a:ext cx="2016224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latin typeface="Adobe Arabic" panose="02040503050201020203" pitchFamily="18" charset="-78"/>
                <a:cs typeface="Adobe Arabic" panose="02040503050201020203" pitchFamily="18" charset="-78"/>
              </a:rPr>
              <a:t>يوجد مشتركون في كل دول العالم</a:t>
            </a:r>
          </a:p>
        </p:txBody>
      </p:sp>
    </p:spTree>
    <p:extLst>
      <p:ext uri="{BB962C8B-B14F-4D97-AF65-F5344CB8AC3E}">
        <p14:creationId xmlns:p14="http://schemas.microsoft.com/office/powerpoint/2010/main" val="299810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who's using edmodo‬‏">
            <a:extLst>
              <a:ext uri="{FF2B5EF4-FFF2-40B4-BE49-F238E27FC236}">
                <a16:creationId xmlns:a16="http://schemas.microsoft.com/office/drawing/2014/main" id="{AB431EC0-3B5D-4DD1-B66C-BF0E6FEF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5" y="1074491"/>
            <a:ext cx="8437159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79DFB95B-EAD8-4F36-8526-74DEEF4B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pic>
        <p:nvPicPr>
          <p:cNvPr id="6" name="Picture 2" descr="http://blog.edmodo.com/wp-content/uploads/2012/04/training-group-badge-icon-296x300.png">
            <a:extLst>
              <a:ext uri="{FF2B5EF4-FFF2-40B4-BE49-F238E27FC236}">
                <a16:creationId xmlns:a16="http://schemas.microsoft.com/office/drawing/2014/main" id="{3E7428B6-7825-4055-949A-33DF4DE1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4">
            <a:extLst>
              <a:ext uri="{FF2B5EF4-FFF2-40B4-BE49-F238E27FC236}">
                <a16:creationId xmlns:a16="http://schemas.microsoft.com/office/drawing/2014/main" id="{92889B28-9B20-45F2-AAC0-6FCB92B603DF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5583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02" y="1340768"/>
            <a:ext cx="7782587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79DFB95B-EAD8-4F36-8526-74DEEF4B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pic>
        <p:nvPicPr>
          <p:cNvPr id="6" name="Picture 2" descr="http://blog.edmodo.com/wp-content/uploads/2012/04/training-group-badge-icon-296x300.png">
            <a:extLst>
              <a:ext uri="{FF2B5EF4-FFF2-40B4-BE49-F238E27FC236}">
                <a16:creationId xmlns:a16="http://schemas.microsoft.com/office/drawing/2014/main" id="{3E7428B6-7825-4055-949A-33DF4DE1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4">
            <a:extLst>
              <a:ext uri="{FF2B5EF4-FFF2-40B4-BE49-F238E27FC236}">
                <a16:creationId xmlns:a16="http://schemas.microsoft.com/office/drawing/2014/main" id="{92889B28-9B20-45F2-AAC0-6FCB92B603DF}"/>
              </a:ext>
            </a:extLst>
          </p:cNvPr>
          <p:cNvSpPr/>
          <p:nvPr/>
        </p:nvSpPr>
        <p:spPr>
          <a:xfrm>
            <a:off x="8072462" y="566124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3331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>
            <a:extLst>
              <a:ext uri="{FF2B5EF4-FFF2-40B4-BE49-F238E27FC236}">
                <a16:creationId xmlns:a16="http://schemas.microsoft.com/office/drawing/2014/main" id="{79DFB95B-EAD8-4F36-8526-74DEEF4B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65" y="5947684"/>
            <a:ext cx="7467600" cy="7780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rtl="1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يعتبر إدمودو أكبر شبكة تعليمية اجتماعية في العالم</a:t>
            </a:r>
            <a:endParaRPr lang="en-US" sz="3200" dirty="0">
              <a:solidFill>
                <a:schemeClr val="bg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7" name="شكل بيضاوي 4">
            <a:extLst>
              <a:ext uri="{FF2B5EF4-FFF2-40B4-BE49-F238E27FC236}">
                <a16:creationId xmlns:a16="http://schemas.microsoft.com/office/drawing/2014/main" id="{92889B28-9B20-45F2-AAC0-6FCB92B603DF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20189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11560" y="1949315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بيئة مغلقة بين الطلاب و المعلمين.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11560" y="2780928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يتم طلب أي معلومات خاصة أثناء التسجيل.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11560" y="3596664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سهلة الاستخدام.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11560" y="4437112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لدى المعلم التحكُّم  و الإدارة الكاملة.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4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شبكة تعلُّم اجتماعية مجانية للمعلمين و الطلاب و المدارس.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25911" y="5278408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آمنة.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874873" y="324601"/>
            <a:ext cx="1057550" cy="56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ميزات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630312" y="6093296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يتم أرشفة و الاحتفاظ بكل الرسائل.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026" name="Picture 2" descr="http://www.sarmady.net/images/ipages-i/priva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5" y="4955388"/>
            <a:ext cx="1612077" cy="14979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lackenterprise.com/files/2009/10/shutterstock_220012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9245"/>
          <a:stretch/>
        </p:blipFill>
        <p:spPr bwMode="auto">
          <a:xfrm>
            <a:off x="7008732" y="3390803"/>
            <a:ext cx="1512169" cy="14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11560" y="1949315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ينضمُّ الطلاب للفصول من خلال دعوتهم من قبل معلميهم فقط.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4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يتطلب إعداد فصل دراسي افتراضي جديد سوى ثواني.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874873" y="324601"/>
            <a:ext cx="1057550" cy="56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ميزات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594436" y="2780928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يتطلب وجود بريد إلكتروني للطلاب.</a:t>
            </a: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611560" y="3573016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الواجهة شبيهة بالفيس بوك ... لذا ستكون سهلة و مألوفة للطلاب.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611560" y="4398353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الوصول للواجبات المنزلية و إشعارات المدرسة و مشاهدة الواجبات.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611560" y="5196717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متاح عبر الأجهزة الذكية و عبر الكمبيوترات.</a:t>
            </a:r>
            <a:endParaRPr lang="ar-SA" sz="2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32" y="2912886"/>
            <a:ext cx="2053386" cy="146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ستطيل مستدير الزوايا 13"/>
          <p:cNvSpPr/>
          <p:nvPr/>
        </p:nvSpPr>
        <p:spPr>
          <a:xfrm>
            <a:off x="593545" y="6009589"/>
            <a:ext cx="6264696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إمكانية التواصل مع معلمين آخرين من مدارس أخرى.</a:t>
            </a:r>
          </a:p>
        </p:txBody>
      </p:sp>
    </p:spTree>
    <p:extLst>
      <p:ext uri="{BB962C8B-B14F-4D97-AF65-F5344CB8AC3E}">
        <p14:creationId xmlns:p14="http://schemas.microsoft.com/office/powerpoint/2010/main" val="1747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263395" y="1988786"/>
            <a:ext cx="3312368" cy="5268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اجتماعية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51520" y="2636912"/>
            <a:ext cx="3312368" cy="5268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سهل الاستخدام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251520" y="3284984"/>
            <a:ext cx="3312368" cy="5268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يتعامل مع المناسبات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251520" y="3933056"/>
            <a:ext cx="3312368" cy="5268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يوجد شيء يتعلق بالدرجات</a:t>
            </a:r>
            <a:endParaRPr lang="ar-SA" sz="2400" b="1" cap="small" dirty="0">
              <a:solidFill>
                <a:schemeClr val="bg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251520" y="1164215"/>
            <a:ext cx="331236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prstClr val="whit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الفيس بوك</a:t>
            </a:r>
            <a:endParaRPr lang="ar-SA" sz="32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65871" y="4581128"/>
            <a:ext cx="3312368" cy="5268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يوجد لديه أي صلاحيات.</a:t>
            </a:r>
            <a:endParaRPr lang="ar-SA" sz="2400" b="1" cap="small" dirty="0">
              <a:solidFill>
                <a:schemeClr val="bg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557649" y="2021323"/>
            <a:ext cx="3312368" cy="5268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اجتماعية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4557649" y="2669449"/>
            <a:ext cx="3312368" cy="5268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سهل الاستخدام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4557649" y="3317521"/>
            <a:ext cx="3312368" cy="5268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يتعامل مع المناسبات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4557649" y="3965593"/>
            <a:ext cx="3312368" cy="5268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نظام رصد درجات</a:t>
            </a:r>
            <a:endParaRPr lang="ar-SA" sz="24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4543221" y="1178356"/>
            <a:ext cx="331236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إيدمودو</a:t>
            </a: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4572000" y="4613665"/>
            <a:ext cx="3312368" cy="5268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لدى المعلم التحكم  و الإدارة الكاملة.</a:t>
            </a:r>
            <a:endParaRPr lang="ar-SA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251520" y="5253804"/>
            <a:ext cx="3312368" cy="5268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عامة</a:t>
            </a:r>
            <a:endParaRPr lang="ar-SA" sz="2400" b="1" cap="small" dirty="0">
              <a:solidFill>
                <a:schemeClr val="bg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4557649" y="5286341"/>
            <a:ext cx="3312368" cy="5268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شبكة خاصة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27220" y="5914637"/>
            <a:ext cx="3312368" cy="5268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غير مصمم للتعليم بشكل خاص</a:t>
            </a:r>
            <a:endParaRPr lang="ar-SA" sz="2400" b="1" cap="small" dirty="0">
              <a:solidFill>
                <a:schemeClr val="bg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4557649" y="5947174"/>
            <a:ext cx="3312368" cy="5268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مصممة للتعليم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6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 مستدير الزوايا 26"/>
          <p:cNvSpPr/>
          <p:nvPr/>
        </p:nvSpPr>
        <p:spPr>
          <a:xfrm>
            <a:off x="874873" y="324601"/>
            <a:ext cx="1057550" cy="56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مقارنة</a:t>
            </a:r>
            <a:endParaRPr lang="ar-SA" sz="20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61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188640"/>
            <a:ext cx="8382008" cy="1008112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برأيك ما هي المشاكل التعليمية التي يمكن لإدمودو حلها؟</a:t>
            </a:r>
          </a:p>
        </p:txBody>
      </p:sp>
    </p:spTree>
    <p:extLst>
      <p:ext uri="{BB962C8B-B14F-4D97-AF65-F5344CB8AC3E}">
        <p14:creationId xmlns:p14="http://schemas.microsoft.com/office/powerpoint/2010/main" val="39074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2339752" y="332656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3200" kern="0" cap="small" dirty="0">
                <a:solidFill>
                  <a:prstClr val="black"/>
                </a:solidFill>
                <a:latin typeface="A Thuluth" pitchFamily="2" charset="-78"/>
                <a:cs typeface="A Thuluth" pitchFamily="2" charset="-78"/>
              </a:rPr>
              <a:t>تعارف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355976" y="1132298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3200" kern="0" cap="small" dirty="0">
                <a:solidFill>
                  <a:prstClr val="black"/>
                </a:solidFill>
                <a:latin typeface="A Thuluth" pitchFamily="2" charset="-78"/>
                <a:cs typeface="A Thuluth" pitchFamily="2" charset="-78"/>
              </a:rPr>
              <a:t>الاسم الأول و الأخير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827584" y="2348880"/>
            <a:ext cx="4582742" cy="64807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3200" kern="0" cap="small" dirty="0">
                <a:solidFill>
                  <a:prstClr val="black"/>
                </a:solidFill>
                <a:latin typeface="A Thuluth" pitchFamily="2" charset="-78"/>
                <a:cs typeface="A Thuluth" pitchFamily="2" charset="-78"/>
              </a:rPr>
              <a:t>المدرسة و التخصص؟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 bwMode="auto">
          <a:xfrm>
            <a:off x="261926" y="3668358"/>
            <a:ext cx="3286148" cy="2926070"/>
          </a:xfrm>
          <a:prstGeom prst="round2Diag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r-SA" sz="2800" u="sng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علاقتك بالحاسب:</a:t>
            </a:r>
          </a:p>
          <a:p>
            <a:pPr marL="457200" indent="-457200" algn="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SA" sz="28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مبتدئ </a:t>
            </a:r>
          </a:p>
          <a:p>
            <a:pPr marL="457200" indent="-457200" algn="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SA" sz="28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وسط</a:t>
            </a:r>
          </a:p>
          <a:p>
            <a:pPr marL="457200" indent="-457200" algn="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SA" sz="28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 محترف</a:t>
            </a:r>
          </a:p>
          <a:p>
            <a:pPr marL="457200" indent="-457200" algn="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ar-SA" sz="28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أتوقع أن أبدأ بعد هذه الدورة</a:t>
            </a:r>
          </a:p>
        </p:txBody>
      </p:sp>
    </p:spTree>
    <p:extLst>
      <p:ext uri="{BB962C8B-B14F-4D97-AF65-F5344CB8AC3E}">
        <p14:creationId xmlns:p14="http://schemas.microsoft.com/office/powerpoint/2010/main" val="3817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92571"/>
            <a:ext cx="8458033" cy="2328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195736" y="5733256"/>
            <a:ext cx="4569222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dirty="0">
                <a:hlinkClick r:id="rId4"/>
              </a:rPr>
              <a:t>https://www.edmodo.com/</a:t>
            </a:r>
            <a:endParaRPr lang="ar-SA" sz="2000" cap="small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431540" y="3330926"/>
            <a:ext cx="1440160" cy="504056"/>
          </a:xfrm>
          <a:prstGeom prst="wedgeRoundRectCallout">
            <a:avLst>
              <a:gd name="adj1" fmla="val 56570"/>
              <a:gd name="adj2" fmla="val 2168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المعلم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6732240" y="3300369"/>
            <a:ext cx="1440160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الوالدين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0</a:t>
            </a:r>
            <a:endParaRPr lang="ar-SA" sz="2800" b="1" dirty="0"/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3707904" y="4062588"/>
            <a:ext cx="1401248" cy="504056"/>
          </a:xfrm>
          <a:prstGeom prst="wedgeRoundRectCallout">
            <a:avLst>
              <a:gd name="adj1" fmla="val 3352"/>
              <a:gd name="adj2" fmla="val -6644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الطالب</a:t>
            </a:r>
          </a:p>
        </p:txBody>
      </p:sp>
    </p:spTree>
    <p:extLst>
      <p:ext uri="{BB962C8B-B14F-4D97-AF65-F5344CB8AC3E}">
        <p14:creationId xmlns:p14="http://schemas.microsoft.com/office/powerpoint/2010/main" val="3103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b="17901"/>
          <a:stretch/>
        </p:blipFill>
        <p:spPr>
          <a:xfrm>
            <a:off x="395536" y="1124744"/>
            <a:ext cx="4877582" cy="5544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4511200" y="2006671"/>
            <a:ext cx="3949232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السريع بهوية مايكروسوفت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/>
              <a:t>1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469369" y="2780928"/>
            <a:ext cx="3949232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السريع بهوية قوقل</a:t>
            </a: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4438600" y="4653136"/>
            <a:ext cx="3229744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باستخدام البريد الإلكتروني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4420849" y="5391550"/>
            <a:ext cx="3229744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أنشئ كلمة السر الخاصة بك</a:t>
            </a:r>
          </a:p>
        </p:txBody>
      </p:sp>
    </p:spTree>
    <p:extLst>
      <p:ext uri="{BB962C8B-B14F-4D97-AF65-F5344CB8AC3E}">
        <p14:creationId xmlns:p14="http://schemas.microsoft.com/office/powerpoint/2010/main" val="33392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189" y="1090339"/>
            <a:ext cx="4781550" cy="4314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39552" y="5733256"/>
            <a:ext cx="741682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لن يكون بإمكانك تغيير الاسم فيما بعد </a:t>
            </a:r>
            <a:endParaRPr lang="ar-SA" sz="2400" b="1" cap="small" dirty="0">
              <a:solidFill>
                <a:srgbClr val="C00000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427432" y="2508753"/>
            <a:ext cx="1972801" cy="432048"/>
          </a:xfrm>
          <a:prstGeom prst="wedgeRoundRectCallout">
            <a:avLst>
              <a:gd name="adj1" fmla="val 59410"/>
              <a:gd name="adj2" fmla="val 239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الاسم الأول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6076961" y="2510983"/>
            <a:ext cx="1972801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الاسم الأخير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122997" y="4645024"/>
            <a:ext cx="2581672" cy="432048"/>
          </a:xfrm>
          <a:prstGeom prst="wedgeRoundRectCallout">
            <a:avLst>
              <a:gd name="adj1" fmla="val 59595"/>
              <a:gd name="adj2" fmla="val 177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لإكمال التسجيل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05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104900"/>
            <a:ext cx="48006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32938" y="5926480"/>
            <a:ext cx="741682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إذا كنت حسب ظنك أول من يسجل من مدرستك فاختر تجاوز هذه الخطوة</a:t>
            </a:r>
            <a:endParaRPr lang="ar-SA" sz="2400" b="1" cap="small" dirty="0">
              <a:solidFill>
                <a:srgbClr val="C00000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6300192" y="3573016"/>
            <a:ext cx="1972801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ابحث عن مدرستك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179512" y="4869160"/>
            <a:ext cx="2581672" cy="432048"/>
          </a:xfrm>
          <a:prstGeom prst="wedgeRoundRectCallout">
            <a:avLst>
              <a:gd name="adj1" fmla="val 59595"/>
              <a:gd name="adj2" fmla="val 1771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لتأكيد اختيارك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3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973875" y="5301208"/>
            <a:ext cx="2478445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لتجاوز هذه الخطوة</a:t>
            </a:r>
          </a:p>
        </p:txBody>
      </p:sp>
      <p:pic>
        <p:nvPicPr>
          <p:cNvPr id="12" name="Picture 2" descr="School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5784"/>
            <a:ext cx="1723256" cy="17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079828"/>
            <a:ext cx="4781550" cy="461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50715" y="1150708"/>
            <a:ext cx="7416824" cy="8335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لتجد زملاءك اختر إضافة هوية من الهويات التي تستخدمها، بهدف تبادل المحتويات كالتحاضير و الاختبارات و أوراق العمل.</a:t>
            </a:r>
            <a:endParaRPr lang="ar-SA" sz="2400" b="1" cap="small" dirty="0">
              <a:solidFill>
                <a:schemeClr val="tx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4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650385" y="6309320"/>
            <a:ext cx="2478445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لتجاوز هذه الخطوة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6274336" y="4457190"/>
            <a:ext cx="2070188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بهوية مايكروسوفت</a:t>
            </a: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827584" y="4457190"/>
            <a:ext cx="1296144" cy="504056"/>
          </a:xfrm>
          <a:prstGeom prst="wedgeRoundRectCallout">
            <a:avLst>
              <a:gd name="adj1" fmla="val 55209"/>
              <a:gd name="adj2" fmla="val 128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بهوية قوقل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755576" y="5056836"/>
            <a:ext cx="1296144" cy="504056"/>
          </a:xfrm>
          <a:prstGeom prst="wedgeRoundRectCallout">
            <a:avLst>
              <a:gd name="adj1" fmla="val 55209"/>
              <a:gd name="adj2" fmla="val 128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بهوية ياهو</a:t>
            </a:r>
          </a:p>
        </p:txBody>
      </p:sp>
      <p:sp>
        <p:nvSpPr>
          <p:cNvPr id="17" name="وسيلة شرح مستطيلة مستديرة الزوايا 16"/>
          <p:cNvSpPr/>
          <p:nvPr/>
        </p:nvSpPr>
        <p:spPr>
          <a:xfrm>
            <a:off x="6285176" y="5052244"/>
            <a:ext cx="2070188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بهوية هوتميل</a:t>
            </a:r>
          </a:p>
        </p:txBody>
      </p:sp>
    </p:spTree>
    <p:extLst>
      <p:ext uri="{BB962C8B-B14F-4D97-AF65-F5344CB8AC3E}">
        <p14:creationId xmlns:p14="http://schemas.microsoft.com/office/powerpoint/2010/main" val="33697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322" y="2009220"/>
            <a:ext cx="42672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50715" y="1150709"/>
            <a:ext cx="7416824" cy="6979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مثال للربط بهوية قوقل</a:t>
            </a:r>
            <a:endParaRPr lang="ar-SA" sz="2400" b="1" cap="small" dirty="0">
              <a:solidFill>
                <a:schemeClr val="tx1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5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827584" y="6165304"/>
            <a:ext cx="2478445" cy="432048"/>
          </a:xfrm>
          <a:prstGeom prst="wedgeRoundRectCallout">
            <a:avLst>
              <a:gd name="adj1" fmla="val 66537"/>
              <a:gd name="adj2" fmla="val 13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منح الصلاحية لإدمودو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1192387" y="3645024"/>
            <a:ext cx="2113642" cy="936104"/>
          </a:xfrm>
          <a:prstGeom prst="wedgeRoundRectCallout">
            <a:avLst>
              <a:gd name="adj1" fmla="val 55209"/>
              <a:gd name="adj2" fmla="val 128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المعلومات التي سيصل إليها إدمودو</a:t>
            </a:r>
          </a:p>
        </p:txBody>
      </p:sp>
      <p:cxnSp>
        <p:nvCxnSpPr>
          <p:cNvPr id="7" name="رابط مستقيم 6"/>
          <p:cNvCxnSpPr/>
          <p:nvPr/>
        </p:nvCxnSpPr>
        <p:spPr>
          <a:xfrm flipH="1">
            <a:off x="4644008" y="4581128"/>
            <a:ext cx="295232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4644008" y="4149080"/>
            <a:ext cx="295232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b="4482"/>
          <a:stretch/>
        </p:blipFill>
        <p:spPr>
          <a:xfrm>
            <a:off x="611560" y="1196752"/>
            <a:ext cx="4781550" cy="521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6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499992" y="3793000"/>
            <a:ext cx="4215412" cy="432048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سيتم عرض جهات اتصالك المسجلة </a:t>
            </a:r>
            <a:r>
              <a:rPr lang="ar-SA" sz="24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بإدمودو</a:t>
            </a:r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هنا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4438600" y="4725144"/>
            <a:ext cx="4215412" cy="808374"/>
          </a:xfrm>
          <a:prstGeom prst="wedgeRoundRectCallout">
            <a:avLst>
              <a:gd name="adj1" fmla="val -51270"/>
              <a:gd name="adj2" fmla="val 876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عند الضغط هنا سيقوم </a:t>
            </a:r>
            <a:r>
              <a:rPr lang="ar-SA" sz="24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إدمود</a:t>
            </a:r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بإرسال طلب التواصل لجهات اتصالك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5148064" y="1628800"/>
            <a:ext cx="3567340" cy="1008335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ابحث عن تحضير الدروس و شاركها مع معلمين آخرين من مدرستك.</a:t>
            </a:r>
            <a:endParaRPr lang="ar-SA" sz="2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88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78749"/>
            <a:ext cx="4752975" cy="468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7</a:t>
            </a:r>
            <a:endParaRPr lang="ar-SA" sz="2800" b="1" dirty="0"/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185434" y="2492896"/>
            <a:ext cx="2834838" cy="432048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 إرسال الدعوة بنجاح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4572000" y="5157192"/>
            <a:ext cx="2581672" cy="432048"/>
          </a:xfrm>
          <a:prstGeom prst="wedgeRoundRectCallout">
            <a:avLst>
              <a:gd name="adj1" fmla="val -59729"/>
              <a:gd name="adj2" fmla="val 53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للانتقال للخطوة التالية</a:t>
            </a:r>
          </a:p>
        </p:txBody>
      </p:sp>
    </p:spTree>
    <p:extLst>
      <p:ext uri="{BB962C8B-B14F-4D97-AF65-F5344CB8AC3E}">
        <p14:creationId xmlns:p14="http://schemas.microsoft.com/office/powerpoint/2010/main" val="2110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8" y="2562551"/>
            <a:ext cx="5534025" cy="378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4103948" y="4862875"/>
            <a:ext cx="2628292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لتأكيد بريدك</a:t>
            </a:r>
          </a:p>
        </p:txBody>
      </p:sp>
      <p:sp>
        <p:nvSpPr>
          <p:cNvPr id="8" name="سهم للأسفل 7"/>
          <p:cNvSpPr/>
          <p:nvPr/>
        </p:nvSpPr>
        <p:spPr>
          <a:xfrm>
            <a:off x="2339752" y="6358527"/>
            <a:ext cx="3528392" cy="43204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8</a:t>
            </a:r>
            <a:endParaRPr lang="ar-SA" sz="2000" b="1" dirty="0">
              <a:solidFill>
                <a:prstClr val="white"/>
              </a:solidFill>
            </a:endParaRP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3372445" y="1155949"/>
            <a:ext cx="4896544" cy="432048"/>
          </a:xfrm>
          <a:prstGeom prst="wedgeRoundRectCallout">
            <a:avLst>
              <a:gd name="adj1" fmla="val -54533"/>
              <a:gd name="adj2" fmla="val 7543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سيصلك إيميل يدعوك لتأكيد عنوان بريدك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t="-10250" r="-854" b="-1"/>
          <a:stretch/>
        </p:blipFill>
        <p:spPr>
          <a:xfrm>
            <a:off x="175589" y="1764327"/>
            <a:ext cx="8500867" cy="36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9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بموقع </a:t>
            </a:r>
            <a:r>
              <a:rPr lang="en-US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EDMODO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2123728" y="4535840"/>
            <a:ext cx="3240360" cy="621351"/>
          </a:xfrm>
          <a:prstGeom prst="wedgeRoundRectCallout">
            <a:avLst>
              <a:gd name="adj1" fmla="val -47460"/>
              <a:gd name="adj2" fmla="val -93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 تأكيد بريدك بنجاح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9</a:t>
            </a:r>
            <a:endParaRPr lang="ar-SA" sz="2000" b="1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75" y="2404372"/>
            <a:ext cx="8532440" cy="1887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5646065"/>
            <a:ext cx="7537648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40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  <a:endParaRPr lang="ar-SA" sz="4000" kern="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63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بيضاوي 1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029062" y="24956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الفصل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467058" y="10668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الثاني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066800" y="245936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أولى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2209800" y="3657600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الخطوات</a:t>
            </a: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581400" y="4933573"/>
            <a:ext cx="1686342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الافتراضية</a:t>
            </a:r>
          </a:p>
        </p:txBody>
      </p:sp>
      <p:sp>
        <p:nvSpPr>
          <p:cNvPr id="19" name="عنوان 1"/>
          <p:cNvSpPr txBox="1">
            <a:spLocks/>
          </p:cNvSpPr>
          <p:nvPr/>
        </p:nvSpPr>
        <p:spPr>
          <a:xfrm>
            <a:off x="153296" y="936895"/>
            <a:ext cx="1218304" cy="560406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>
            <a:defPPr>
              <a:defRPr lang="en-US"/>
            </a:defPPr>
            <a:lvl1pPr algn="ctr" rtl="1" eaLnBrk="1" hangingPunct="1">
              <a:defRPr sz="3200" kern="0" cap="small">
                <a:solidFill>
                  <a:prstClr val="black"/>
                </a:solidFill>
                <a:latin typeface="A Thuluth" pitchFamily="2" charset="-78"/>
                <a:cs typeface="A Thuluth" pitchFamily="2" charset="-78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SA" sz="2400" dirty="0"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ساعة</a:t>
            </a:r>
          </a:p>
        </p:txBody>
      </p:sp>
    </p:spTree>
    <p:extLst>
      <p:ext uri="{BB962C8B-B14F-4D97-AF65-F5344CB8AC3E}">
        <p14:creationId xmlns:p14="http://schemas.microsoft.com/office/powerpoint/2010/main" val="28861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177286"/>
            <a:ext cx="5745050" cy="5109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أولى الخطوات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5237624" y="2492896"/>
            <a:ext cx="2834838" cy="890367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إعداد الفصل الدراسي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5232547" y="3717032"/>
            <a:ext cx="2834838" cy="1368152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التعاون و مشاركة الموارد المتاحة لديك و الدخول في الحوارات و النقاشات الدائرة</a:t>
            </a:r>
          </a:p>
        </p:txBody>
      </p:sp>
    </p:spTree>
    <p:extLst>
      <p:ext uri="{BB962C8B-B14F-4D97-AF65-F5344CB8AC3E}">
        <p14:creationId xmlns:p14="http://schemas.microsoft.com/office/powerpoint/2010/main" val="39719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6505575" cy="465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أولى الخطوات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827584" y="1110754"/>
            <a:ext cx="7632848" cy="806078"/>
          </a:xfrm>
          <a:prstGeom prst="wedgeRoundRectCallout">
            <a:avLst>
              <a:gd name="adj1" fmla="val -46303"/>
              <a:gd name="adj2" fmla="val 13756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كتابة أول ملاحظة أو إعلان لك في هذا الفصل الافتراضي، يمكن أن يكون رسالة ترحيبية بالطلاب.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6444208" y="2822050"/>
            <a:ext cx="2160240" cy="504056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حقل كتابة الملاحظات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04800" y="2822050"/>
            <a:ext cx="5667400" cy="4629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9" y="1556792"/>
            <a:ext cx="8800743" cy="5151651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أولى الخطوات</a:t>
            </a:r>
            <a:endParaRPr lang="ar-SA" dirty="0">
              <a:solidFill>
                <a:srgbClr val="C00000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6368757" y="3960612"/>
            <a:ext cx="2160240" cy="504056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حقل كتابة الملاحظات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856928" y="3772144"/>
            <a:ext cx="4299248" cy="880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6172955" y="5255443"/>
            <a:ext cx="2160240" cy="504056"/>
          </a:xfrm>
          <a:prstGeom prst="wedgeRoundRectCallout">
            <a:avLst>
              <a:gd name="adj1" fmla="val -56324"/>
              <a:gd name="adj2" fmla="val 54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للأرسال</a:t>
            </a:r>
          </a:p>
        </p:txBody>
      </p:sp>
    </p:spTree>
    <p:extLst>
      <p:ext uri="{BB962C8B-B14F-4D97-AF65-F5344CB8AC3E}">
        <p14:creationId xmlns:p14="http://schemas.microsoft.com/office/powerpoint/2010/main" val="18623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827584" y="4509120"/>
            <a:ext cx="7467600" cy="7780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41078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03679"/>
            <a:ext cx="5072295" cy="5016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للأسفل 6"/>
          <p:cNvSpPr/>
          <p:nvPr/>
        </p:nvSpPr>
        <p:spPr>
          <a:xfrm>
            <a:off x="3354535" y="6338822"/>
            <a:ext cx="158417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4336012" y="1403678"/>
            <a:ext cx="754008" cy="6049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27472" y="3313123"/>
            <a:ext cx="2448272" cy="473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3931567" y="1052736"/>
            <a:ext cx="430113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1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744520" y="3261732"/>
            <a:ext cx="430113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2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5021819" y="3261732"/>
            <a:ext cx="2232248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الملف الشخصي</a:t>
            </a:r>
          </a:p>
        </p:txBody>
      </p:sp>
    </p:spTree>
    <p:extLst>
      <p:ext uri="{BB962C8B-B14F-4D97-AF65-F5344CB8AC3E}">
        <p14:creationId xmlns:p14="http://schemas.microsoft.com/office/powerpoint/2010/main" val="18378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715404" cy="31318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للأسفل 6"/>
          <p:cNvSpPr/>
          <p:nvPr/>
        </p:nvSpPr>
        <p:spPr>
          <a:xfrm>
            <a:off x="3354535" y="6338822"/>
            <a:ext cx="158417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 إلى اليسار 12"/>
          <p:cNvSpPr/>
          <p:nvPr/>
        </p:nvSpPr>
        <p:spPr>
          <a:xfrm>
            <a:off x="2411760" y="1808368"/>
            <a:ext cx="3024336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هنا يظهر اسمك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368956"/>
            <a:ext cx="4648200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سهم منحني إلى اليمين 7"/>
          <p:cNvSpPr/>
          <p:nvPr/>
        </p:nvSpPr>
        <p:spPr>
          <a:xfrm>
            <a:off x="539552" y="2627625"/>
            <a:ext cx="1175564" cy="2322484"/>
          </a:xfrm>
          <a:prstGeom prst="curvedRightArrow">
            <a:avLst>
              <a:gd name="adj1" fmla="val 17326"/>
              <a:gd name="adj2" fmla="val 6979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 إلى اليسار 13"/>
          <p:cNvSpPr/>
          <p:nvPr/>
        </p:nvSpPr>
        <p:spPr>
          <a:xfrm>
            <a:off x="2634455" y="2420888"/>
            <a:ext cx="3024336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اختر لتحديد سنة بدايتك كمعلم</a:t>
            </a:r>
          </a:p>
        </p:txBody>
      </p:sp>
    </p:spTree>
    <p:extLst>
      <p:ext uri="{BB962C8B-B14F-4D97-AF65-F5344CB8AC3E}">
        <p14:creationId xmlns:p14="http://schemas.microsoft.com/office/powerpoint/2010/main" val="42323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0" y="1124744"/>
            <a:ext cx="8715404" cy="31318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للأسفل 6"/>
          <p:cNvSpPr/>
          <p:nvPr/>
        </p:nvSpPr>
        <p:spPr>
          <a:xfrm>
            <a:off x="6372200" y="6286520"/>
            <a:ext cx="158417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 إلى اليسار 13"/>
          <p:cNvSpPr/>
          <p:nvPr/>
        </p:nvSpPr>
        <p:spPr>
          <a:xfrm>
            <a:off x="2699792" y="2867537"/>
            <a:ext cx="3024336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أضف اسم مدرستك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976683" y="4434356"/>
            <a:ext cx="7037736" cy="2245904"/>
            <a:chOff x="123358" y="2132856"/>
            <a:chExt cx="8318284" cy="3342724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2132856"/>
              <a:ext cx="7686066" cy="3342724"/>
            </a:xfrm>
            <a:prstGeom prst="rect">
              <a:avLst/>
            </a:prstGeom>
          </p:spPr>
        </p:pic>
        <p:sp>
          <p:nvSpPr>
            <p:cNvPr id="12" name="سهم منحني إلى اليمين 11"/>
            <p:cNvSpPr/>
            <p:nvPr/>
          </p:nvSpPr>
          <p:spPr>
            <a:xfrm>
              <a:off x="123358" y="3140116"/>
              <a:ext cx="748540" cy="721783"/>
            </a:xfrm>
            <a:prstGeom prst="curvedRightArrow">
              <a:avLst>
                <a:gd name="adj1" fmla="val 17326"/>
                <a:gd name="adj2" fmla="val 40104"/>
                <a:gd name="adj3" fmla="val 272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988220" y="3501008"/>
              <a:ext cx="2088232" cy="50490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سهم منحني إلى اليمين 7"/>
          <p:cNvSpPr/>
          <p:nvPr/>
        </p:nvSpPr>
        <p:spPr>
          <a:xfrm>
            <a:off x="539552" y="3080779"/>
            <a:ext cx="1175564" cy="1869330"/>
          </a:xfrm>
          <a:prstGeom prst="curvedRightArrow">
            <a:avLst>
              <a:gd name="adj1" fmla="val 17326"/>
              <a:gd name="adj2" fmla="val 40104"/>
              <a:gd name="adj3" fmla="val 27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296482"/>
            <a:ext cx="65913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8715404" cy="31318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للأسفل 6"/>
          <p:cNvSpPr/>
          <p:nvPr/>
        </p:nvSpPr>
        <p:spPr>
          <a:xfrm>
            <a:off x="6372200" y="6286520"/>
            <a:ext cx="158417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 منحني إلى اليمين 7"/>
          <p:cNvSpPr/>
          <p:nvPr/>
        </p:nvSpPr>
        <p:spPr>
          <a:xfrm>
            <a:off x="539552" y="3080779"/>
            <a:ext cx="1175564" cy="1869330"/>
          </a:xfrm>
          <a:prstGeom prst="curvedRightArrow">
            <a:avLst>
              <a:gd name="adj1" fmla="val 17326"/>
              <a:gd name="adj2" fmla="val 40104"/>
              <a:gd name="adj3" fmla="val 27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سهم إلى اليسار 13"/>
          <p:cNvSpPr/>
          <p:nvPr/>
        </p:nvSpPr>
        <p:spPr>
          <a:xfrm>
            <a:off x="2699792" y="2867537"/>
            <a:ext cx="3024336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أضف اسم مدرستك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372200" y="5643578"/>
            <a:ext cx="1584176" cy="3214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85875"/>
            <a:ext cx="6572250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3681661" y="2420888"/>
            <a:ext cx="1872208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اسم مدرستك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3476253" y="2852936"/>
            <a:ext cx="1872208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المدرسة</a:t>
            </a:r>
          </a:p>
        </p:txBody>
      </p:sp>
      <p:sp>
        <p:nvSpPr>
          <p:cNvPr id="16" name="سهم إلى اليسار 15"/>
          <p:cNvSpPr/>
          <p:nvPr/>
        </p:nvSpPr>
        <p:spPr>
          <a:xfrm>
            <a:off x="1942853" y="3284984"/>
            <a:ext cx="132799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المدينة</a:t>
            </a:r>
          </a:p>
        </p:txBody>
      </p:sp>
      <p:sp>
        <p:nvSpPr>
          <p:cNvPr id="17" name="سهم إلى اليسار 16"/>
          <p:cNvSpPr/>
          <p:nvPr/>
        </p:nvSpPr>
        <p:spPr>
          <a:xfrm>
            <a:off x="1737445" y="3717032"/>
            <a:ext cx="132799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الدولة</a:t>
            </a:r>
          </a:p>
        </p:txBody>
      </p:sp>
      <p:sp>
        <p:nvSpPr>
          <p:cNvPr id="18" name="سهم إلى اليسار 17"/>
          <p:cNvSpPr/>
          <p:nvPr/>
        </p:nvSpPr>
        <p:spPr>
          <a:xfrm>
            <a:off x="6660232" y="3356992"/>
            <a:ext cx="132799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الرمز البريدي</a:t>
            </a:r>
          </a:p>
        </p:txBody>
      </p:sp>
      <p:sp>
        <p:nvSpPr>
          <p:cNvPr id="19" name="سهم إلى اليسار 18"/>
          <p:cNvSpPr/>
          <p:nvPr/>
        </p:nvSpPr>
        <p:spPr>
          <a:xfrm rot="2122780">
            <a:off x="4788024" y="3775799"/>
            <a:ext cx="1108784" cy="659891"/>
          </a:xfrm>
          <a:prstGeom prst="leftArrow">
            <a:avLst>
              <a:gd name="adj1" fmla="val 47309"/>
              <a:gd name="adj2" fmla="val 284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المحافظة</a:t>
            </a:r>
          </a:p>
        </p:txBody>
      </p:sp>
      <p:pic>
        <p:nvPicPr>
          <p:cNvPr id="2050" name="Picture 2" descr="Number-1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19" y="381837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وسيلة شرح مستطيلة مستديرة الزوايا 20"/>
          <p:cNvSpPr/>
          <p:nvPr/>
        </p:nvSpPr>
        <p:spPr>
          <a:xfrm>
            <a:off x="6975702" y="4376923"/>
            <a:ext cx="1444859" cy="432048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عمر الطلاب</a:t>
            </a: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2461662" y="1933869"/>
            <a:ext cx="2398370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4139952" y="1338626"/>
            <a:ext cx="1767408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لإضافة المدرسة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7092280" y="1285875"/>
            <a:ext cx="1584176" cy="19991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إذا لم تعثر على مدرستك فأضفها</a:t>
            </a:r>
            <a:endParaRPr lang="ar-SA" dirty="0">
              <a:solidFill>
                <a:schemeClr val="tx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425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الحقوق غير محفوظة </a:t>
            </a:r>
            <a:endParaRPr lang="en-US" sz="3200" dirty="0">
              <a:solidFill>
                <a:schemeClr val="tx1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2"/>
            <a:ext cx="7560840" cy="39806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تخضع جميع محتويات هذا البرنامج التدريبي لترخيص «المصادر التعليمية المفتوحة» </a:t>
            </a:r>
            <a:r>
              <a:rPr kumimoji="0" lang="ar-SA" sz="2800" b="1" i="0" u="sng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يمكنك</a:t>
            </a: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: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نسخه.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توزيعه.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طباعته.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التعديل عليه مع الإشارة إلى ذلك.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يمكنك تحميل آخر تحديثات العرض من صفحتي: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  <a:hlinkClick r:id="rId3"/>
              </a:rPr>
              <a:t>http://ali2060.weebly.com</a:t>
            </a:r>
            <a:endParaRPr kumimoji="0" lang="ar-SA" sz="28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‪oer‬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b="15120"/>
          <a:stretch/>
        </p:blipFill>
        <p:spPr bwMode="auto">
          <a:xfrm>
            <a:off x="2915816" y="5013175"/>
            <a:ext cx="3333750" cy="17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755576" y="1912574"/>
            <a:ext cx="3147120" cy="12969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لا يمكنك: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نسبته لغير صاحبه.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المتاجرة به.</a:t>
            </a:r>
          </a:p>
        </p:txBody>
      </p:sp>
      <p:pic>
        <p:nvPicPr>
          <p:cNvPr id="1028" name="Picture 4" descr="Smile-lol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166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AAEB88D-01A2-47A3-A0E0-4FD67D9AD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264"/>
          <a:stretch/>
        </p:blipFill>
        <p:spPr>
          <a:xfrm>
            <a:off x="971600" y="3345950"/>
            <a:ext cx="2353550" cy="8656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7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8695"/>
            <a:ext cx="7229475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7" name="سهم إلى اليسار 16"/>
          <p:cNvSpPr/>
          <p:nvPr/>
        </p:nvSpPr>
        <p:spPr>
          <a:xfrm rot="19169332">
            <a:off x="5145552" y="4656729"/>
            <a:ext cx="132799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هذا الزر</a:t>
            </a:r>
          </a:p>
        </p:txBody>
      </p:sp>
      <p:sp>
        <p:nvSpPr>
          <p:cNvPr id="19" name="سهم إلى اليسار 18"/>
          <p:cNvSpPr/>
          <p:nvPr/>
        </p:nvSpPr>
        <p:spPr>
          <a:xfrm rot="2122780">
            <a:off x="5039233" y="3265275"/>
            <a:ext cx="2542313" cy="1131609"/>
          </a:xfrm>
          <a:prstGeom prst="leftArrow">
            <a:avLst>
              <a:gd name="adj1" fmla="val 47309"/>
              <a:gd name="adj2" fmla="val 284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إذا لم تجد مدرستك هنا فاختر</a:t>
            </a:r>
          </a:p>
        </p:txBody>
      </p:sp>
    </p:spTree>
    <p:extLst>
      <p:ext uri="{BB962C8B-B14F-4D97-AF65-F5344CB8AC3E}">
        <p14:creationId xmlns:p14="http://schemas.microsoft.com/office/powerpoint/2010/main" val="34883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b="8218"/>
          <a:stretch/>
        </p:blipFill>
        <p:spPr>
          <a:xfrm>
            <a:off x="3428430" y="3933056"/>
            <a:ext cx="4010025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4079"/>
            <a:ext cx="59817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7" name="سهم إلى اليسار 16"/>
          <p:cNvSpPr/>
          <p:nvPr/>
        </p:nvSpPr>
        <p:spPr>
          <a:xfrm rot="19169332">
            <a:off x="5647835" y="4723060"/>
            <a:ext cx="302546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هذا الزر لتحميل صورة</a:t>
            </a:r>
          </a:p>
        </p:txBody>
      </p:sp>
      <p:sp>
        <p:nvSpPr>
          <p:cNvPr id="19" name="سهم إلى اليسار 18"/>
          <p:cNvSpPr/>
          <p:nvPr/>
        </p:nvSpPr>
        <p:spPr>
          <a:xfrm rot="2122780">
            <a:off x="1629215" y="2874069"/>
            <a:ext cx="2076267" cy="821831"/>
          </a:xfrm>
          <a:prstGeom prst="leftArrow">
            <a:avLst>
              <a:gd name="adj1" fmla="val 47309"/>
              <a:gd name="adj2" fmla="val 284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أضف صورة واضحة لك</a:t>
            </a:r>
          </a:p>
        </p:txBody>
      </p:sp>
    </p:spTree>
    <p:extLst>
      <p:ext uri="{BB962C8B-B14F-4D97-AF65-F5344CB8AC3E}">
        <p14:creationId xmlns:p14="http://schemas.microsoft.com/office/powerpoint/2010/main" val="5988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827584" y="4509120"/>
            <a:ext cx="7467600" cy="7780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34871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03679"/>
            <a:ext cx="5072295" cy="5016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للأسفل 6"/>
          <p:cNvSpPr/>
          <p:nvPr/>
        </p:nvSpPr>
        <p:spPr>
          <a:xfrm>
            <a:off x="3354535" y="6338822"/>
            <a:ext cx="158417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336012" y="1403678"/>
            <a:ext cx="754008" cy="6049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27472" y="3768423"/>
            <a:ext cx="2448272" cy="473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931567" y="1052736"/>
            <a:ext cx="430113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744520" y="3717032"/>
            <a:ext cx="430113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4713016" y="3694690"/>
            <a:ext cx="2232248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إعدادات الحساب</a:t>
            </a:r>
          </a:p>
        </p:txBody>
      </p:sp>
      <p:pic>
        <p:nvPicPr>
          <p:cNvPr id="2050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الملف الشخصي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4526520" y="2852936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المعلومات الشخصية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2776"/>
            <a:ext cx="4275001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سهم إلى اليسار 13"/>
          <p:cNvSpPr/>
          <p:nvPr/>
        </p:nvSpPr>
        <p:spPr>
          <a:xfrm>
            <a:off x="4526520" y="3501008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الإشعارات و التنبيهات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4526520" y="4065253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تغيير كلمة السر</a:t>
            </a:r>
          </a:p>
        </p:txBody>
      </p:sp>
      <p:sp>
        <p:nvSpPr>
          <p:cNvPr id="16" name="سهم إلى اليسار 15"/>
          <p:cNvSpPr/>
          <p:nvPr/>
        </p:nvSpPr>
        <p:spPr>
          <a:xfrm>
            <a:off x="4526520" y="4708628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الخصوصية</a:t>
            </a:r>
          </a:p>
        </p:txBody>
      </p:sp>
      <p:sp>
        <p:nvSpPr>
          <p:cNvPr id="17" name="سهم إلى اليسار 16"/>
          <p:cNvSpPr/>
          <p:nvPr/>
        </p:nvSpPr>
        <p:spPr>
          <a:xfrm>
            <a:off x="4526520" y="5368519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التطبيقات</a:t>
            </a:r>
          </a:p>
        </p:txBody>
      </p:sp>
      <p:sp>
        <p:nvSpPr>
          <p:cNvPr id="18" name="سهم إلى اليسار 17"/>
          <p:cNvSpPr/>
          <p:nvPr/>
        </p:nvSpPr>
        <p:spPr>
          <a:xfrm>
            <a:off x="4526520" y="5965049"/>
            <a:ext cx="3545942" cy="65989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النسخ التجريبية</a:t>
            </a:r>
          </a:p>
        </p:txBody>
      </p:sp>
      <p:pic>
        <p:nvPicPr>
          <p:cNvPr id="1026" name="Picture 2" descr="Hardware Se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69597"/>
            <a:ext cx="1320081" cy="13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8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7" y="1124744"/>
            <a:ext cx="7557836" cy="470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تحديد الرابط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سهم إلى اليسار 15"/>
          <p:cNvSpPr/>
          <p:nvPr/>
        </p:nvSpPr>
        <p:spPr>
          <a:xfrm rot="16200000">
            <a:off x="6339153" y="3970284"/>
            <a:ext cx="1839148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رابط مباشر لحسابك</a:t>
            </a:r>
          </a:p>
        </p:txBody>
      </p:sp>
      <p:sp>
        <p:nvSpPr>
          <p:cNvPr id="8" name="سهم إلى اليسار 7"/>
          <p:cNvSpPr/>
          <p:nvPr/>
        </p:nvSpPr>
        <p:spPr>
          <a:xfrm>
            <a:off x="5009574" y="3284062"/>
            <a:ext cx="1290618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هاتفك</a:t>
            </a:r>
          </a:p>
        </p:txBody>
      </p:sp>
      <p:sp>
        <p:nvSpPr>
          <p:cNvPr id="9" name="سهم إلى اليمين 8"/>
          <p:cNvSpPr/>
          <p:nvPr/>
        </p:nvSpPr>
        <p:spPr>
          <a:xfrm rot="20185943">
            <a:off x="1366561" y="5782305"/>
            <a:ext cx="2328673" cy="68622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يمكنك اختيار الاسم المتاح</a:t>
            </a:r>
          </a:p>
        </p:txBody>
      </p:sp>
      <p:sp>
        <p:nvSpPr>
          <p:cNvPr id="10" name="سهم للأسفل 9"/>
          <p:cNvSpPr/>
          <p:nvPr/>
        </p:nvSpPr>
        <p:spPr>
          <a:xfrm>
            <a:off x="3901496" y="6036069"/>
            <a:ext cx="3357231" cy="686223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لتعطيل الحساب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114198" y="5258181"/>
            <a:ext cx="4554145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253825" y="2132856"/>
            <a:ext cx="2589984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r="30615"/>
          <a:stretch/>
        </p:blipFill>
        <p:spPr>
          <a:xfrm>
            <a:off x="3006055" y="1196752"/>
            <a:ext cx="5670401" cy="461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r="63105"/>
          <a:stretch/>
        </p:blipFill>
        <p:spPr>
          <a:xfrm>
            <a:off x="199377" y="1124744"/>
            <a:ext cx="2788447" cy="470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الحساب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سهم إلى اليسار 15"/>
          <p:cNvSpPr/>
          <p:nvPr/>
        </p:nvSpPr>
        <p:spPr>
          <a:xfrm flipH="1">
            <a:off x="3236763" y="5071250"/>
            <a:ext cx="2762960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هنا لتعطيل حسابك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189091" y="5200022"/>
            <a:ext cx="1707604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253825" y="2132856"/>
            <a:ext cx="2589984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723548" y="6101854"/>
            <a:ext cx="687278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C00000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ستفقد جميع بياناتك و بيانات طلابك و اختباراتهم و كل ما يتعلق بفصولك</a:t>
            </a:r>
            <a:endParaRPr lang="en-US" sz="2000" dirty="0">
              <a:solidFill>
                <a:srgbClr val="C00000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41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7" y="1488552"/>
            <a:ext cx="6290261" cy="2998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الحساب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سهم إلى اليسار 15"/>
          <p:cNvSpPr/>
          <p:nvPr/>
        </p:nvSpPr>
        <p:spPr>
          <a:xfrm>
            <a:off x="6411238" y="3838233"/>
            <a:ext cx="201622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هنا لتعطيل حسابك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148064" y="3927763"/>
            <a:ext cx="1263174" cy="5093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309556" y="3135238"/>
            <a:ext cx="5904656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199377" y="5907299"/>
            <a:ext cx="6525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</a:rPr>
              <a:t>Note: When you deactivate your account, you will lose all of your content, posts, and student work. </a:t>
            </a:r>
          </a:p>
        </p:txBody>
      </p:sp>
      <p:sp>
        <p:nvSpPr>
          <p:cNvPr id="11" name="سهم إلى اليسار 10"/>
          <p:cNvSpPr/>
          <p:nvPr/>
        </p:nvSpPr>
        <p:spPr>
          <a:xfrm>
            <a:off x="6377709" y="2977299"/>
            <a:ext cx="201622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أدخل كلمة المرور</a:t>
            </a:r>
          </a:p>
        </p:txBody>
      </p:sp>
    </p:spTree>
    <p:extLst>
      <p:ext uri="{BB962C8B-B14F-4D97-AF65-F5344CB8AC3E}">
        <p14:creationId xmlns:p14="http://schemas.microsoft.com/office/powerpoint/2010/main" val="15996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b="20410"/>
          <a:stretch/>
        </p:blipFill>
        <p:spPr>
          <a:xfrm>
            <a:off x="179512" y="1065498"/>
            <a:ext cx="8535892" cy="560386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التنبيهات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51520" y="2132856"/>
            <a:ext cx="2088232" cy="313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251520" y="3573016"/>
            <a:ext cx="1800200" cy="21602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latin typeface="29LT Bukra Bold" panose="000B0903020204020204" pitchFamily="34" charset="-78"/>
                <a:cs typeface="29LT Bukra Bold" panose="000B0903020204020204" pitchFamily="34" charset="-78"/>
              </a:rPr>
              <a:t>افتراضيا جميع التنبيهات مفعّلة</a:t>
            </a:r>
            <a:endParaRPr lang="ar-SA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004047" y="3140968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4992796" y="3573016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5044299" y="5880593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033048" y="6312641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5003577" y="4077072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4992326" y="4509120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5003577" y="4937414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/>
          <p:cNvSpPr/>
          <p:nvPr/>
        </p:nvSpPr>
        <p:spPr>
          <a:xfrm>
            <a:off x="4992326" y="5369462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13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50" y="1727868"/>
            <a:ext cx="7486650" cy="331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التنبيهات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4355976" y="1916832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344725" y="2348880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4355506" y="2852936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4344255" y="3284984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4355506" y="3713278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4344255" y="4145326"/>
            <a:ext cx="300765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75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GA Aladdin Regular" pitchFamily="2" charset="-78"/>
              </a:rPr>
              <a:t>كامتيجا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Camtasia Studio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924131" y="1524000"/>
            <a:ext cx="7028937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يمكنك الرد على مكالمات الجوال خارج القاعة دون الاستئذان</a:t>
            </a: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!</a:t>
            </a:r>
            <a:endParaRPr kumimoji="0" lang="ar-SA" sz="3600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BoutrosART" panose="020A0503020102020204" pitchFamily="18" charset="-78"/>
              <a:cs typeface="Sultan bold" pitchFamily="2" charset="-78"/>
            </a:endParaRP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‪call‬‏">
            <a:extLst>
              <a:ext uri="{FF2B5EF4-FFF2-40B4-BE49-F238E27FC236}">
                <a16:creationId xmlns:a16="http://schemas.microsoft.com/office/drawing/2014/main" id="{9CFA5A51-1BAE-4E28-8702-EE735693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4267200" cy="426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6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تغيير كلمة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السر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8446160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>
            <a:off x="251520" y="3645024"/>
            <a:ext cx="2088232" cy="313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18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2141037"/>
            <a:ext cx="8607901" cy="34671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الخصوصية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4725144"/>
            <a:ext cx="2088232" cy="313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94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28" y="2060848"/>
            <a:ext cx="8496944" cy="349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</a:t>
            </a:r>
            <a:r>
              <a:rPr lang="ar-SA" sz="3200" dirty="0" smtClean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الخصوصية</a:t>
            </a:r>
            <a:endParaRPr lang="ar-SA" sz="3200" dirty="0">
              <a:solidFill>
                <a:prstClr val="black"/>
              </a:solidFill>
              <a:latin typeface="BoutrosART" panose="020A0503020102020204" pitchFamily="18" charset="-78"/>
              <a:ea typeface="BoutrosART" panose="020A0503020102020204" pitchFamily="18" charset="-78"/>
              <a:cs typeface="BoutrosART" panose="020A0503020102020204" pitchFamily="18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11" name="Picture 2" descr="نتيجة بحث الصور عن ‪edmodo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175589"/>
            <a:ext cx="853676" cy="8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323528" y="5085184"/>
            <a:ext cx="2088232" cy="313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0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 الفصل الافتراضي</a:t>
            </a:r>
          </a:p>
        </p:txBody>
      </p:sp>
    </p:spTree>
    <p:extLst>
      <p:ext uri="{BB962C8B-B14F-4D97-AF65-F5344CB8AC3E}">
        <p14:creationId xmlns:p14="http://schemas.microsoft.com/office/powerpoint/2010/main" val="36370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4" y="5611282"/>
            <a:ext cx="7419975" cy="12001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8" y="2110214"/>
            <a:ext cx="8715404" cy="346284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تحديد الرابط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297756" y="2643061"/>
            <a:ext cx="1263174" cy="3053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196940" y="3472268"/>
            <a:ext cx="1636319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2195736" y="1125215"/>
            <a:ext cx="3821933" cy="15348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شارك هذا الكود السري طلابك الذين تود انضمامهم للفصل. </a:t>
            </a:r>
          </a:p>
        </p:txBody>
      </p:sp>
      <p:cxnSp>
        <p:nvCxnSpPr>
          <p:cNvPr id="14" name="رابط بشكل مرفق 13"/>
          <p:cNvCxnSpPr/>
          <p:nvPr/>
        </p:nvCxnSpPr>
        <p:spPr>
          <a:xfrm rot="16200000" flipH="1">
            <a:off x="5856564" y="1856404"/>
            <a:ext cx="959264" cy="64807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6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8" y="2110214"/>
            <a:ext cx="8715404" cy="346284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إعدادات الحساب – تحديد الرابط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369764" y="2996952"/>
            <a:ext cx="2234684" cy="318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196940" y="3472268"/>
            <a:ext cx="1636319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2195736" y="1125215"/>
            <a:ext cx="3821933" cy="15348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77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كما بإمكانك مشاركة الرابط بدلا من الكود السري أو طباعة نشرة الانضمام لطلابك الذين تود انضمامهم للفصل.</a:t>
            </a:r>
          </a:p>
        </p:txBody>
      </p:sp>
      <p:cxnSp>
        <p:nvCxnSpPr>
          <p:cNvPr id="14" name="رابط بشكل مرفق 13"/>
          <p:cNvCxnSpPr/>
          <p:nvPr/>
        </p:nvCxnSpPr>
        <p:spPr>
          <a:xfrm rot="16200000" flipH="1">
            <a:off x="5685968" y="2027000"/>
            <a:ext cx="1300457" cy="64807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مستطيل 9"/>
          <p:cNvSpPr/>
          <p:nvPr/>
        </p:nvSpPr>
        <p:spPr>
          <a:xfrm>
            <a:off x="6336196" y="5159634"/>
            <a:ext cx="2234684" cy="318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5" name="رابط بشكل مرفق 14"/>
          <p:cNvCxnSpPr/>
          <p:nvPr/>
        </p:nvCxnSpPr>
        <p:spPr>
          <a:xfrm rot="16200000" flipH="1">
            <a:off x="4819032" y="3534457"/>
            <a:ext cx="2494271" cy="756086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0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2736"/>
            <a:ext cx="6329071" cy="56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طرق دعوة الطلاب للانضمام للفصل الدراسي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535395" y="2276872"/>
            <a:ext cx="2234684" cy="318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الانضمام باستخدام الكود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386220" y="6211955"/>
            <a:ext cx="3096344" cy="385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4" name="رابط بشكل مرفق 13"/>
          <p:cNvCxnSpPr/>
          <p:nvPr/>
        </p:nvCxnSpPr>
        <p:spPr>
          <a:xfrm rot="10800000" flipV="1">
            <a:off x="4010900" y="2348880"/>
            <a:ext cx="471664" cy="37160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مستطيل 9"/>
          <p:cNvSpPr/>
          <p:nvPr/>
        </p:nvSpPr>
        <p:spPr>
          <a:xfrm>
            <a:off x="5624475" y="5542310"/>
            <a:ext cx="1603909" cy="318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لطباعة نشرة </a:t>
            </a:r>
          </a:p>
        </p:txBody>
      </p:sp>
      <p:cxnSp>
        <p:nvCxnSpPr>
          <p:cNvPr id="15" name="رابط بشكل مرفق 14"/>
          <p:cNvCxnSpPr/>
          <p:nvPr/>
        </p:nvCxnSpPr>
        <p:spPr>
          <a:xfrm rot="16200000" flipH="1">
            <a:off x="6659757" y="5072181"/>
            <a:ext cx="722521" cy="57606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مستطيل 16"/>
          <p:cNvSpPr/>
          <p:nvPr/>
        </p:nvSpPr>
        <p:spPr>
          <a:xfrm>
            <a:off x="179512" y="5445224"/>
            <a:ext cx="3872222" cy="5478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الانضمام باستخدام رابط، سيتم نسخ الرابط للحافظة</a:t>
            </a:r>
          </a:p>
        </p:txBody>
      </p:sp>
      <p:cxnSp>
        <p:nvCxnSpPr>
          <p:cNvPr id="18" name="رابط بشكل مرفق 17"/>
          <p:cNvCxnSpPr/>
          <p:nvPr/>
        </p:nvCxnSpPr>
        <p:spPr>
          <a:xfrm rot="16200000" flipH="1">
            <a:off x="3890267" y="5881325"/>
            <a:ext cx="599083" cy="242631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Student-Mal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629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85326"/>
            <a:ext cx="6580246" cy="45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سهم إلى اليسار 12"/>
          <p:cNvSpPr/>
          <p:nvPr/>
        </p:nvSpPr>
        <p:spPr>
          <a:xfrm>
            <a:off x="5292080" y="4253678"/>
            <a:ext cx="3582947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إنشاء حساب جديد</a:t>
            </a:r>
          </a:p>
        </p:txBody>
      </p:sp>
      <p:sp>
        <p:nvSpPr>
          <p:cNvPr id="16" name="سهم إلى اليسار 15"/>
          <p:cNvSpPr/>
          <p:nvPr/>
        </p:nvSpPr>
        <p:spPr>
          <a:xfrm>
            <a:off x="5430208" y="4795885"/>
            <a:ext cx="3582947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الدخول لحساب موجود مسبقاً</a:t>
            </a:r>
          </a:p>
        </p:txBody>
      </p:sp>
      <p:pic>
        <p:nvPicPr>
          <p:cNvPr id="3074" name="Picture 2" descr="Student-Mal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629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85" y="1524972"/>
            <a:ext cx="5720715" cy="407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إنشاء فصل افتراضي جديد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إلى اليمين 6"/>
          <p:cNvSpPr/>
          <p:nvPr/>
        </p:nvSpPr>
        <p:spPr>
          <a:xfrm>
            <a:off x="7372489" y="6321853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سهم للأسفل 8"/>
          <p:cNvSpPr/>
          <p:nvPr/>
        </p:nvSpPr>
        <p:spPr>
          <a:xfrm>
            <a:off x="2530718" y="6143430"/>
            <a:ext cx="3528392" cy="5630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1" name="سهم إلى اليسار 10"/>
          <p:cNvSpPr/>
          <p:nvPr/>
        </p:nvSpPr>
        <p:spPr>
          <a:xfrm>
            <a:off x="5650185" y="2560610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اكتب اسم الفصل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7810425" y="2712594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5788313" y="3102817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السنة الدراسية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7948553" y="3254801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5364088" y="3678881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المادة الدراسية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7524328" y="3830865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7" name="سهم إلى اليمين 16"/>
          <p:cNvSpPr/>
          <p:nvPr/>
        </p:nvSpPr>
        <p:spPr>
          <a:xfrm>
            <a:off x="5192711" y="4780304"/>
            <a:ext cx="1732798" cy="68622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لإنشاء الفصل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4676385" y="4902911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2" y="704541"/>
            <a:ext cx="2409825" cy="6067425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178063" y="3922045"/>
            <a:ext cx="2234684" cy="318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05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179512" y="219146"/>
            <a:ext cx="4176464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طالب</a:t>
            </a:r>
          </a:p>
        </p:txBody>
      </p:sp>
      <p:pic>
        <p:nvPicPr>
          <p:cNvPr id="4" name="Picture 2" descr="Student-Mal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B8DAA0B-73F9-4A62-8BC0-4DB41D8B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212474"/>
            <a:ext cx="7920062" cy="150514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GA Aladdin Regular" pitchFamily="2" charset="-78"/>
              </a:rPr>
              <a:t>كامتيجا</a:t>
            </a:r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AF_Taif Normal" pitchFamily="2" charset="-78"/>
              </a:rPr>
              <a:t>Camtasia Studio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09600" y="3133185"/>
            <a:ext cx="7562799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BoutrosART" panose="020A0503020102020204" pitchFamily="18" charset="-78"/>
                <a:cs typeface="Sultan bold" pitchFamily="2" charset="-78"/>
              </a:rPr>
              <a:t>استمتع بمشروبك أثناء الدورة!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0E10A-6600-44B7-8312-66A3D1BB6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04" y="1130418"/>
            <a:ext cx="8534400" cy="14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" y="1412776"/>
            <a:ext cx="6580246" cy="45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سهم إلى اليسار 12"/>
          <p:cNvSpPr/>
          <p:nvPr/>
        </p:nvSpPr>
        <p:spPr>
          <a:xfrm>
            <a:off x="5216143" y="4581128"/>
            <a:ext cx="2718192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إنشاء حساب جديد</a:t>
            </a:r>
          </a:p>
        </p:txBody>
      </p:sp>
      <p:sp>
        <p:nvSpPr>
          <p:cNvPr id="16" name="سهم إلى اليسار 15"/>
          <p:cNvSpPr/>
          <p:nvPr/>
        </p:nvSpPr>
        <p:spPr>
          <a:xfrm>
            <a:off x="5354271" y="5123335"/>
            <a:ext cx="2718192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الدخول لحساب موجود مسبقاً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6732240" y="1700808"/>
            <a:ext cx="1872208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ljazeera" panose="02000000000000000000" pitchFamily="2" charset="-78"/>
                <a:cs typeface="Aljazeera" panose="02000000000000000000" pitchFamily="2" charset="-78"/>
              </a:rPr>
              <a:t>مثال لانضمام الطالب باستخدام الرابط</a:t>
            </a:r>
            <a:endParaRPr lang="en-US" sz="2000" dirty="0"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89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87950"/>
            <a:ext cx="5878408" cy="3037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وسيلة شرح مستطيلة مستديرة الزوايا 7"/>
          <p:cNvSpPr/>
          <p:nvPr/>
        </p:nvSpPr>
        <p:spPr>
          <a:xfrm>
            <a:off x="467544" y="5042517"/>
            <a:ext cx="1440160" cy="504056"/>
          </a:xfrm>
          <a:prstGeom prst="wedgeRoundRectCallout">
            <a:avLst>
              <a:gd name="adj1" fmla="val 21433"/>
              <a:gd name="adj2" fmla="val -7694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المعلم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6132436" y="4356306"/>
            <a:ext cx="1440160" cy="504056"/>
          </a:xfrm>
          <a:prstGeom prst="wedgeRoundRectCallout">
            <a:avLst>
              <a:gd name="adj1" fmla="val -56514"/>
              <a:gd name="adj2" fmla="val 1992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الوالدين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2725580" y="5144699"/>
            <a:ext cx="1401248" cy="504056"/>
          </a:xfrm>
          <a:prstGeom prst="wedgeRoundRectCallout">
            <a:avLst>
              <a:gd name="adj1" fmla="val 3352"/>
              <a:gd name="adj2" fmla="val -6644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تسجيل الطالب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532036" y="3060162"/>
            <a:ext cx="1728192" cy="1944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732240" y="1700808"/>
            <a:ext cx="1872208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000" dirty="0">
                <a:latin typeface="Aljazeera" panose="02000000000000000000" pitchFamily="2" charset="-78"/>
                <a:cs typeface="Aljazeera" panose="02000000000000000000" pitchFamily="2" charset="-78"/>
              </a:rPr>
              <a:t>الخطوة الثانية لتسجيل الطالب</a:t>
            </a:r>
            <a:endParaRPr lang="en-US" sz="2000" dirty="0">
              <a:latin typeface="Aljazeera" panose="02000000000000000000" pitchFamily="2" charset="-78"/>
              <a:cs typeface="Aljazeera" panose="02000000000000000000" pitchFamily="2" charset="-78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6016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07" y="1052736"/>
            <a:ext cx="6800850" cy="569595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5547052" y="1988340"/>
            <a:ext cx="3168352" cy="504056"/>
          </a:xfrm>
          <a:prstGeom prst="wedgeRoundRectCallout">
            <a:avLst>
              <a:gd name="adj1" fmla="val -50350"/>
              <a:gd name="adj2" fmla="val 798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السريع بهوية مايكروسوفت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5214738" y="3648683"/>
            <a:ext cx="3168352" cy="504056"/>
          </a:xfrm>
          <a:prstGeom prst="wedgeRoundRectCallout">
            <a:avLst>
              <a:gd name="adj1" fmla="val -39702"/>
              <a:gd name="adj2" fmla="val -646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السريع بهوية قوقل</a:t>
            </a: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172210" y="2288040"/>
            <a:ext cx="1068593" cy="432048"/>
          </a:xfrm>
          <a:prstGeom prst="wedgeRoundRectCallout">
            <a:avLst>
              <a:gd name="adj1" fmla="val 56918"/>
              <a:gd name="adj2" fmla="val 876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الاسم الأول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3435560" y="2288040"/>
            <a:ext cx="1196887" cy="432048"/>
          </a:xfrm>
          <a:prstGeom prst="wedgeRoundRectCallout">
            <a:avLst>
              <a:gd name="adj1" fmla="val -51924"/>
              <a:gd name="adj2" fmla="val 691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الاسم الأخير</a:t>
            </a:r>
          </a:p>
        </p:txBody>
      </p:sp>
      <p:sp>
        <p:nvSpPr>
          <p:cNvPr id="15" name="وسيلة شرح مستطيلة مستديرة الزوايا 14"/>
          <p:cNvSpPr/>
          <p:nvPr/>
        </p:nvSpPr>
        <p:spPr>
          <a:xfrm>
            <a:off x="4734341" y="5427554"/>
            <a:ext cx="2581672" cy="432048"/>
          </a:xfrm>
          <a:prstGeom prst="wedgeRoundRectCallout">
            <a:avLst>
              <a:gd name="adj1" fmla="val -55259"/>
              <a:gd name="adj2" fmla="val -488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لإكمال التسجيل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2987824" y="3068960"/>
            <a:ext cx="1196887" cy="432048"/>
          </a:xfrm>
          <a:prstGeom prst="wedgeRoundRectCallout">
            <a:avLst>
              <a:gd name="adj1" fmla="val -51924"/>
              <a:gd name="adj2" fmla="val 691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اسم المستخدم</a:t>
            </a:r>
          </a:p>
        </p:txBody>
      </p:sp>
      <p:sp>
        <p:nvSpPr>
          <p:cNvPr id="17" name="وسيلة شرح مستطيلة مستديرة الزوايا 16"/>
          <p:cNvSpPr/>
          <p:nvPr/>
        </p:nvSpPr>
        <p:spPr>
          <a:xfrm>
            <a:off x="2339753" y="3867420"/>
            <a:ext cx="2156522" cy="432048"/>
          </a:xfrm>
          <a:prstGeom prst="wedgeRoundRectCallout">
            <a:avLst>
              <a:gd name="adj1" fmla="val -51924"/>
              <a:gd name="adj2" fmla="val 691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الإيميل</a:t>
            </a:r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للطلاب اختياري</a:t>
            </a:r>
          </a:p>
        </p:txBody>
      </p:sp>
      <p:sp>
        <p:nvSpPr>
          <p:cNvPr id="18" name="وسيلة شرح مستطيلة مستديرة الزوايا 17"/>
          <p:cNvSpPr/>
          <p:nvPr/>
        </p:nvSpPr>
        <p:spPr>
          <a:xfrm>
            <a:off x="3059832" y="4518363"/>
            <a:ext cx="1196887" cy="432048"/>
          </a:xfrm>
          <a:prstGeom prst="wedgeRoundRectCallout">
            <a:avLst>
              <a:gd name="adj1" fmla="val -51924"/>
              <a:gd name="adj2" fmla="val 691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كلمة السر</a:t>
            </a: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85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2144"/>
            <a:ext cx="9144000" cy="1936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1403648" y="4725144"/>
            <a:ext cx="2088232" cy="504056"/>
          </a:xfrm>
          <a:prstGeom prst="wedgeRoundRectCallout">
            <a:avLst>
              <a:gd name="adj1" fmla="val 25748"/>
              <a:gd name="adj2" fmla="val -2055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معلومات طلب الانضمام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6100316" y="4581128"/>
            <a:ext cx="2504132" cy="504056"/>
          </a:xfrm>
          <a:prstGeom prst="wedgeRoundRectCallout">
            <a:avLst>
              <a:gd name="adj1" fmla="val -36788"/>
              <a:gd name="adj2" fmla="val -8046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لإكمال عملية التسجيل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1833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68760"/>
            <a:ext cx="4229100" cy="5248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9" name="قوس كبير أيمن 8"/>
          <p:cNvSpPr/>
          <p:nvPr/>
        </p:nvSpPr>
        <p:spPr>
          <a:xfrm>
            <a:off x="4449823" y="2348880"/>
            <a:ext cx="2504132" cy="3844170"/>
          </a:xfrm>
          <a:prstGeom prst="rightBrac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قسم التنبيهات يمكن للمعلم أن يوافق أو يرفض طلبات الانضمام للفصل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411760" y="1268760"/>
            <a:ext cx="792088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30" y="1124744"/>
            <a:ext cx="6245284" cy="5639983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4852606" y="1988840"/>
            <a:ext cx="4264769" cy="946955"/>
          </a:xfrm>
          <a:prstGeom prst="wedgeRoundRectCallout">
            <a:avLst>
              <a:gd name="adj1" fmla="val -63319"/>
              <a:gd name="adj2" fmla="val 203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تبويبة الأعضاء (</a:t>
            </a:r>
            <a:r>
              <a:rPr lang="en-US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members</a:t>
            </a: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 يمكنك مشاهدة من انضم للفصل من الطلاب</a:t>
            </a:r>
          </a:p>
        </p:txBody>
      </p:sp>
    </p:spTree>
    <p:extLst>
      <p:ext uri="{BB962C8B-B14F-4D97-AF65-F5344CB8AC3E}">
        <p14:creationId xmlns:p14="http://schemas.microsoft.com/office/powerpoint/2010/main" val="2455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00" y="5100653"/>
            <a:ext cx="2181225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04" y="1625602"/>
            <a:ext cx="5240593" cy="260880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5253616" y="2754539"/>
            <a:ext cx="295232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70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لتغيير الرمز السريّ اضغط على السهم و اختر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reset</a:t>
            </a:r>
            <a:endParaRPr lang="ar-SA" sz="3200" b="1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835696" y="2924944"/>
            <a:ext cx="1584176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156621" y="3645024"/>
            <a:ext cx="3237312" cy="13681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70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لتعطيل و إيقاف الرمز السري للمجموعة اضغط على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Lock Group</a:t>
            </a:r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(افتراضياً يتم إيقاف الكود بعد 14 يوماً)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301849" y="5845188"/>
            <a:ext cx="1584176" cy="2722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14" name="Picture 2" descr="Alarm-Padlock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0" y="30339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رابط بشكل مرفق 15"/>
          <p:cNvCxnSpPr/>
          <p:nvPr/>
        </p:nvCxnSpPr>
        <p:spPr>
          <a:xfrm>
            <a:off x="2915816" y="3088674"/>
            <a:ext cx="2337800" cy="26831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رابط بشكل مرفق 17"/>
          <p:cNvCxnSpPr/>
          <p:nvPr/>
        </p:nvCxnSpPr>
        <p:spPr>
          <a:xfrm>
            <a:off x="2766264" y="3576214"/>
            <a:ext cx="2337800" cy="26831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عنوان 1"/>
          <p:cNvSpPr txBox="1">
            <a:spLocks/>
          </p:cNvSpPr>
          <p:nvPr/>
        </p:nvSpPr>
        <p:spPr>
          <a:xfrm>
            <a:off x="3935164" y="5231914"/>
            <a:ext cx="3237312" cy="10864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70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يمكنك إعادة تفعيل الرمز السري للمجموعة اضغط على </a:t>
            </a:r>
            <a:r>
              <a:rPr lang="en-US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Unlock Group</a:t>
            </a:r>
            <a:endParaRPr lang="ar-SA" sz="3200" b="1" dirty="0">
              <a:solidFill>
                <a:srgbClr val="002060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cxnSp>
        <p:nvCxnSpPr>
          <p:cNvPr id="21" name="رابط بشكل مرفق 20"/>
          <p:cNvCxnSpPr/>
          <p:nvPr/>
        </p:nvCxnSpPr>
        <p:spPr>
          <a:xfrm>
            <a:off x="2241695" y="6052344"/>
            <a:ext cx="2337800" cy="26831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انضمام الطلاب لفصل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539552" y="1552422"/>
            <a:ext cx="7920880" cy="15885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lnSpcReduction="1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لا يزال بإمكان الطلاب الانضمام للمجموعة باستخدام الرمز السري الذي تم إقفاله أو تعطيله و لكن ستحتاج عضويتهم إلى قبول المعلم بدلاً من كونها تلقائية قبل الإقفال.</a:t>
            </a: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23528" y="3696145"/>
            <a:ext cx="7560840" cy="14642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prstClr val="black"/>
                </a:solidFill>
              </a:rPr>
              <a:t>Note: Students can still use locked group codes to join a group, but they will not be joined to the group automatically.  The group owner will have to approve their join group request before they are added to the group.</a:t>
            </a:r>
            <a:endParaRPr lang="ar-SA" sz="2000" dirty="0">
              <a:solidFill>
                <a:prstClr val="black"/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24" y="5364974"/>
            <a:ext cx="7419975" cy="1200150"/>
          </a:xfrm>
          <a:prstGeom prst="rect">
            <a:avLst/>
          </a:prstGeom>
        </p:spPr>
      </p:pic>
      <p:pic>
        <p:nvPicPr>
          <p:cNvPr id="7170" name="Picture 2" descr="Alarm-Padlock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0" y="30339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8" y="5198286"/>
            <a:ext cx="8191500" cy="1533525"/>
          </a:xfrm>
          <a:prstGeom prst="rect">
            <a:avLst/>
          </a:prstGeom>
        </p:spPr>
      </p:pic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648699" y="4324357"/>
            <a:ext cx="7467600" cy="77809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جرب الآن الانضمام كطالب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5833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316886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ولي الأمر</a:t>
            </a:r>
          </a:p>
        </p:txBody>
      </p:sp>
    </p:spTree>
    <p:extLst>
      <p:ext uri="{BB962C8B-B14F-4D97-AF65-F5344CB8AC3E}">
        <p14:creationId xmlns:p14="http://schemas.microsoft.com/office/powerpoint/2010/main" val="37484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332656"/>
            <a:ext cx="8382008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36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ما الهدف من استخدام التكنولوجيا في التعليم؟</a:t>
            </a:r>
          </a:p>
        </p:txBody>
      </p:sp>
    </p:spTree>
    <p:extLst>
      <p:ext uri="{BB962C8B-B14F-4D97-AF65-F5344CB8AC3E}">
        <p14:creationId xmlns:p14="http://schemas.microsoft.com/office/powerpoint/2010/main" val="34744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3995936" y="1169006"/>
            <a:ext cx="4719467" cy="1008112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يمكن لأي طالب دعوة والديه للتسجيل من حسابه بإرسال دعوة لهم بالبريد الإلكتروني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2"/>
            <a:ext cx="3361908" cy="444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00" y="2348880"/>
            <a:ext cx="3524250" cy="369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رابط بشكل مرفق 9"/>
          <p:cNvCxnSpPr/>
          <p:nvPr/>
        </p:nvCxnSpPr>
        <p:spPr>
          <a:xfrm>
            <a:off x="3275856" y="2996952"/>
            <a:ext cx="1162744" cy="864096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وسيلة شرح مستطيلة مستديرة الزوايا 10"/>
          <p:cNvSpPr/>
          <p:nvPr/>
        </p:nvSpPr>
        <p:spPr>
          <a:xfrm>
            <a:off x="323529" y="5716603"/>
            <a:ext cx="2952327" cy="880749"/>
          </a:xfrm>
          <a:prstGeom prst="wedgeRoundRectCallout">
            <a:avLst>
              <a:gd name="adj1" fmla="val -15165"/>
              <a:gd name="adj2" fmla="val -1108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كما لا يمكنهما التسجيل باستخدام الكود</a:t>
            </a:r>
          </a:p>
        </p:txBody>
      </p:sp>
    </p:spTree>
    <p:extLst>
      <p:ext uri="{BB962C8B-B14F-4D97-AF65-F5344CB8AC3E}">
        <p14:creationId xmlns:p14="http://schemas.microsoft.com/office/powerpoint/2010/main" val="14275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3995936" y="1169006"/>
            <a:ext cx="4719467" cy="1008112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 بنجاح دعوة الوالدين للتسجيل من حساب الطالب بإرسال دعوة لهم بالبريد الإلكتروني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323529" y="5716603"/>
            <a:ext cx="2952327" cy="448701"/>
          </a:xfrm>
          <a:prstGeom prst="wedgeRoundRectCallout">
            <a:avLst>
              <a:gd name="adj1" fmla="val -15165"/>
              <a:gd name="adj2" fmla="val -1108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وصل </a:t>
            </a:r>
            <a:r>
              <a:rPr lang="ar-SA" sz="2800" b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الإيميل</a:t>
            </a:r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للوالدين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53" y="1228786"/>
            <a:ext cx="3324225" cy="3248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0" y="4657666"/>
            <a:ext cx="7534275" cy="42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8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670273"/>
            <a:ext cx="5534025" cy="3990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5411906" y="2779767"/>
            <a:ext cx="3168352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قبول الدعوة و الانضمام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5555922" y="4030554"/>
            <a:ext cx="3168352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تحميل تطبيق إدمودو </a:t>
            </a:r>
            <a:r>
              <a:rPr lang="ar-SA" sz="2800" b="1" i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للآيفون</a:t>
            </a:r>
            <a:endParaRPr lang="ar-SA" sz="2800" b="1" i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5555922" y="4885379"/>
            <a:ext cx="3168352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تحميل تطبيق إدمودو </a:t>
            </a:r>
            <a:r>
              <a:rPr lang="ar-SA" sz="2800" b="1" i="1" dirty="0" err="1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لأندرويد</a:t>
            </a:r>
            <a:endParaRPr lang="ar-SA" sz="2800" b="1" i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323527" y="4030554"/>
            <a:ext cx="2605887" cy="1054630"/>
          </a:xfrm>
          <a:prstGeom prst="wedgeRoundRectCallout">
            <a:avLst>
              <a:gd name="adj1" fmla="val 27487"/>
              <a:gd name="adj2" fmla="val -6689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تتضمن الرسالة الكود السري للانضمام كولي أمر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619672" y="3559366"/>
            <a:ext cx="2103793" cy="269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62078"/>
            <a:ext cx="5191125" cy="438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5411906" y="2779767"/>
            <a:ext cx="3168352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إيميل ولي الأمر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5555922" y="3701769"/>
            <a:ext cx="3168352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كجديد</a:t>
            </a:r>
            <a:endParaRPr lang="ar-SA" sz="2800" b="1" i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5990452" y="4623771"/>
            <a:ext cx="2325964" cy="603810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بهوية قوقل</a:t>
            </a:r>
            <a:endParaRPr lang="ar-SA" sz="2800" b="1" i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179512" y="4725144"/>
            <a:ext cx="1965924" cy="918434"/>
          </a:xfrm>
          <a:prstGeom prst="wedgeRoundRectCallout">
            <a:avLst>
              <a:gd name="adj1" fmla="val 53124"/>
              <a:gd name="adj2" fmla="val -7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التسجيل بهوية مايكروسوفت</a:t>
            </a:r>
            <a:endParaRPr lang="ar-SA" sz="2800" b="1" i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54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09201" y="1196752"/>
            <a:ext cx="7467600" cy="778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يستطيع الوالدان مشاهدة التالي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04800" y="2101618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الرسائل المباشرة المتبادلة بين المعلم و الطالب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18260" y="2708920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الرسائل المباشرة الموجهة لأولياء الأمور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755576" y="3356992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المهام و الواجبات التي أنجزها الطالب خلال أسبوعين</a:t>
            </a: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749022" y="3964588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تنبيهات المهام و الواجبات التي لم تنجز.</a:t>
            </a:r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788133" y="4612660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الدرجات</a:t>
            </a:r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788133" y="5220256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الأحداث و المناسبات القادمة</a:t>
            </a:r>
          </a:p>
        </p:txBody>
      </p:sp>
      <p:pic>
        <p:nvPicPr>
          <p:cNvPr id="5122" name="Picture 2" descr="Family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92" y="2370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09201" y="1196752"/>
            <a:ext cx="7467600" cy="778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يستطيع الوالدان مشاهدة التالي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04800" y="2101618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الدرجات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056739"/>
            <a:ext cx="6715125" cy="1504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Family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92" y="2370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التسجيل بحساب الوالدين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09201" y="1196752"/>
            <a:ext cx="7467600" cy="778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يستطيع الوالدان مشاهدة التالي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04800" y="2101618"/>
            <a:ext cx="7467600" cy="52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 fontScale="925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الأحداث و المناسبات القادمة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852936"/>
            <a:ext cx="6715125" cy="3209925"/>
          </a:xfrm>
          <a:prstGeom prst="rect">
            <a:avLst/>
          </a:prstGeom>
        </p:spPr>
      </p:pic>
      <p:pic>
        <p:nvPicPr>
          <p:cNvPr id="7" name="Picture 2" descr="Family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92" y="2370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8" y="5198286"/>
            <a:ext cx="8191500" cy="1533525"/>
          </a:xfrm>
          <a:prstGeom prst="rect">
            <a:avLst/>
          </a:prstGeom>
        </p:spPr>
      </p:pic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648699" y="4324357"/>
            <a:ext cx="7467600" cy="77809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جرب الآن الانضمام كولي أمر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1368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مجموعات للتدريب</a:t>
            </a:r>
          </a:p>
        </p:txBody>
      </p:sp>
    </p:spTree>
    <p:extLst>
      <p:ext uri="{BB962C8B-B14F-4D97-AF65-F5344CB8AC3E}">
        <p14:creationId xmlns:p14="http://schemas.microsoft.com/office/powerpoint/2010/main" val="8778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95536" y="5646065"/>
            <a:ext cx="7537648" cy="720080"/>
          </a:xfrm>
          <a:prstGeom prst="roundRect">
            <a:avLst/>
          </a:prstGeom>
          <a:solidFill>
            <a:srgbClr val="FCFEB9"/>
          </a:solidFill>
          <a:ln w="28575" cap="flat" cmpd="sng" algn="ctr">
            <a:solidFill>
              <a:srgbClr val="CEB966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مجموعات للتدريب</a:t>
            </a:r>
          </a:p>
        </p:txBody>
      </p:sp>
    </p:spTree>
    <p:extLst>
      <p:ext uri="{BB962C8B-B14F-4D97-AF65-F5344CB8AC3E}">
        <p14:creationId xmlns:p14="http://schemas.microsoft.com/office/powerpoint/2010/main" val="83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97733" y="971550"/>
            <a:ext cx="7772400" cy="12573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spcBef>
                <a:spcPts val="0"/>
              </a:spcBef>
            </a:pPr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ما هي المشكلات التعليمية التي يمكن </a:t>
            </a:r>
            <a:r>
              <a:rPr lang="ar-SA" sz="2800" b="1" dirty="0" err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لويبلي</a:t>
            </a:r>
            <a:r>
              <a:rPr lang="ar-SA" sz="2800" b="1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 أن يحلها؟</a:t>
            </a:r>
            <a:endParaRPr lang="ar-SA" sz="2800" b="1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D216EC9-E034-4805-BE0F-B411B5F7B2F7}"/>
              </a:ext>
            </a:extLst>
          </p:cNvPr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64E8147-556D-4982-A8AC-5DFC06B027AB}"/>
              </a:ext>
            </a:extLst>
          </p:cNvPr>
          <p:cNvSpPr/>
          <p:nvPr/>
        </p:nvSpPr>
        <p:spPr>
          <a:xfrm>
            <a:off x="4953000" y="457200"/>
            <a:ext cx="3309942" cy="642942"/>
          </a:xfrm>
          <a:prstGeom prst="roundRect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فكر و في نهاية جلسة اليوم أجب!</a:t>
            </a:r>
          </a:p>
        </p:txBody>
      </p:sp>
      <p:pic>
        <p:nvPicPr>
          <p:cNvPr id="3074" name="Picture 2" descr="نتيجة بحث الصور عن ‪educational problems‬‏">
            <a:extLst>
              <a:ext uri="{FF2B5EF4-FFF2-40B4-BE49-F238E27FC236}">
                <a16:creationId xmlns:a16="http://schemas.microsoft.com/office/drawing/2014/main" id="{047A98E1-C2A4-487A-A061-187568DC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410200" cy="3607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62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19" y="1194075"/>
            <a:ext cx="6174638" cy="435555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مجموعات للتدريب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سهم إلى اليمين 6"/>
          <p:cNvSpPr/>
          <p:nvPr/>
        </p:nvSpPr>
        <p:spPr>
          <a:xfrm>
            <a:off x="2267744" y="4725144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سهم للأسفل 8"/>
          <p:cNvSpPr/>
          <p:nvPr/>
        </p:nvSpPr>
        <p:spPr>
          <a:xfrm>
            <a:off x="2484877" y="5902356"/>
            <a:ext cx="3528392" cy="5630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1" name="سهم إلى اليمين 10"/>
          <p:cNvSpPr/>
          <p:nvPr/>
        </p:nvSpPr>
        <p:spPr>
          <a:xfrm>
            <a:off x="670890" y="2174970"/>
            <a:ext cx="2049284" cy="68622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اكتب اسم المجموعة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60823" y="2299438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3" name="سهم إلى اليسار 12"/>
          <p:cNvSpPr/>
          <p:nvPr/>
        </p:nvSpPr>
        <p:spPr>
          <a:xfrm>
            <a:off x="6255736" y="2920650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8390359" y="3043258"/>
            <a:ext cx="430113" cy="409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5428627" y="3966913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7553815" y="4145879"/>
            <a:ext cx="430113" cy="3657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7" name="سهم إلى اليمين 16"/>
          <p:cNvSpPr/>
          <p:nvPr/>
        </p:nvSpPr>
        <p:spPr>
          <a:xfrm>
            <a:off x="5547580" y="4789798"/>
            <a:ext cx="1732798" cy="68622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اضغط لإنشاء الفصل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4956350" y="4912405"/>
            <a:ext cx="430113" cy="4410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9" name="سهم إلى اليسار 18"/>
          <p:cNvSpPr/>
          <p:nvPr/>
        </p:nvSpPr>
        <p:spPr>
          <a:xfrm>
            <a:off x="5942468" y="3496714"/>
            <a:ext cx="2049284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8057871" y="3651290"/>
            <a:ext cx="430113" cy="3657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161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مجموعات للتدريب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5810250" cy="5248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وسيلة شرح مستطيلة مستديرة الزوايا 20"/>
          <p:cNvSpPr/>
          <p:nvPr/>
        </p:nvSpPr>
        <p:spPr>
          <a:xfrm>
            <a:off x="5590952" y="2636335"/>
            <a:ext cx="3168352" cy="1368152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يكون الانضمام للمجموعة بنفس طريقة الانضمام للفصول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043608" y="2635592"/>
            <a:ext cx="2160240" cy="5773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39552" y="6021288"/>
            <a:ext cx="2808312" cy="361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3275856" y="4725144"/>
            <a:ext cx="2736304" cy="5773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32" y="1246063"/>
            <a:ext cx="3704212" cy="5168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ar-SA" sz="3200" kern="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عمل مجموعات للتدريب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1" name="وسيلة شرح مستطيلة مستديرة الزوايا 20"/>
          <p:cNvSpPr/>
          <p:nvPr/>
        </p:nvSpPr>
        <p:spPr>
          <a:xfrm>
            <a:off x="4067944" y="2202675"/>
            <a:ext cx="3168352" cy="1368152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تبويبة إعداد المجموعة يمكنك نسخ رابط المجموعة.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704800" y="2562548"/>
            <a:ext cx="2931096" cy="7944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771800" y="1282754"/>
            <a:ext cx="1261614" cy="3613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731198" y="5193861"/>
            <a:ext cx="2736304" cy="5773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090637" y="4634411"/>
            <a:ext cx="3168352" cy="1368152"/>
          </a:xfrm>
          <a:prstGeom prst="wedgeRoundRectCallout">
            <a:avLst>
              <a:gd name="adj1" fmla="val -54891"/>
              <a:gd name="adj2" fmla="val 198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كما يمكن نسخ الكود الخاص بالانضمام للمجموعة. و تعطيل الكود</a:t>
            </a:r>
          </a:p>
        </p:txBody>
      </p:sp>
    </p:spTree>
    <p:extLst>
      <p:ext uri="{BB962C8B-B14F-4D97-AF65-F5344CB8AC3E}">
        <p14:creationId xmlns:p14="http://schemas.microsoft.com/office/powerpoint/2010/main" val="35963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8" y="5198286"/>
            <a:ext cx="8191500" cy="1533525"/>
          </a:xfrm>
          <a:prstGeom prst="rect">
            <a:avLst/>
          </a:prstGeom>
        </p:spPr>
      </p:pic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648699" y="4324357"/>
            <a:ext cx="7467600" cy="77809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جرب الآن الانضمام لمجموعة عمل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23746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 rtl="1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الملاحظات و التنبيهات</a:t>
            </a:r>
          </a:p>
        </p:txBody>
      </p:sp>
    </p:spTree>
    <p:extLst>
      <p:ext uri="{BB962C8B-B14F-4D97-AF65-F5344CB8AC3E}">
        <p14:creationId xmlns:p14="http://schemas.microsoft.com/office/powerpoint/2010/main" val="41322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259" y="1884809"/>
            <a:ext cx="680085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الملاحظات و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2923730" y="1956817"/>
            <a:ext cx="928190" cy="4034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9" name="وسيلة شرح مستطيلة مستديرة الزوايا 18"/>
          <p:cNvSpPr/>
          <p:nvPr/>
        </p:nvSpPr>
        <p:spPr>
          <a:xfrm>
            <a:off x="251520" y="2288230"/>
            <a:ext cx="1602913" cy="576064"/>
          </a:xfrm>
          <a:prstGeom prst="wedgeRoundRectCallout">
            <a:avLst>
              <a:gd name="adj1" fmla="val 83534"/>
              <a:gd name="adj2" fmla="val -644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اكتب هنا</a:t>
            </a:r>
          </a:p>
        </p:txBody>
      </p:sp>
      <p:sp>
        <p:nvSpPr>
          <p:cNvPr id="20" name="وسيلة شرح مستطيلة مستديرة الزوايا 19"/>
          <p:cNvSpPr/>
          <p:nvPr/>
        </p:nvSpPr>
        <p:spPr>
          <a:xfrm>
            <a:off x="157642" y="2998700"/>
            <a:ext cx="1602913" cy="576064"/>
          </a:xfrm>
          <a:prstGeom prst="wedgeRoundRectCallout">
            <a:avLst>
              <a:gd name="adj1" fmla="val 82958"/>
              <a:gd name="adj2" fmla="val 1119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حدد المجموعة</a:t>
            </a: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69185"/>
            <a:ext cx="7743049" cy="140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سهم للأسفل 21"/>
          <p:cNvSpPr/>
          <p:nvPr/>
        </p:nvSpPr>
        <p:spPr>
          <a:xfrm>
            <a:off x="2358848" y="4014082"/>
            <a:ext cx="3528392" cy="5630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5220072" y="4635121"/>
            <a:ext cx="2106969" cy="576064"/>
          </a:xfrm>
          <a:prstGeom prst="wedgeRoundRectCallout">
            <a:avLst>
              <a:gd name="adj1" fmla="val 23607"/>
              <a:gd name="adj2" fmla="val 6089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التنبيه يظهر لطلاب المجموعة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51520" y="1196752"/>
            <a:ext cx="849694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التنبيهات: رسائل قصيرة موجهة للطلاب أو المعلمين تتكون كحد أقصى من 140 حرفاً فقط. </a:t>
            </a:r>
          </a:p>
        </p:txBody>
      </p:sp>
    </p:spTree>
    <p:extLst>
      <p:ext uri="{BB962C8B-B14F-4D97-AF65-F5344CB8AC3E}">
        <p14:creationId xmlns:p14="http://schemas.microsoft.com/office/powerpoint/2010/main" val="2031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7977296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الملاحظات و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539552" y="1334759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لإرسال ملاحظات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1926646" y="1332337"/>
            <a:ext cx="1333618" cy="576064"/>
          </a:xfrm>
          <a:prstGeom prst="wedgeRoundRectCallout">
            <a:avLst>
              <a:gd name="adj1" fmla="val -21051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المهام و الواجبات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3313740" y="1268760"/>
            <a:ext cx="1333618" cy="576064"/>
          </a:xfrm>
          <a:prstGeom prst="wedgeRoundRectCallout">
            <a:avLst>
              <a:gd name="adj1" fmla="val -32368"/>
              <a:gd name="adj2" fmla="val 7237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لإرسال أسئلة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4682440" y="1292799"/>
            <a:ext cx="1333618" cy="576064"/>
          </a:xfrm>
          <a:prstGeom prst="wedgeRoundRectCallout">
            <a:avLst>
              <a:gd name="adj1" fmla="val -74306"/>
              <a:gd name="adj2" fmla="val 785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لإضافة تصويت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409075" y="2961848"/>
            <a:ext cx="1276260" cy="4034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15" name="سهم إلى اليسار 14"/>
          <p:cNvSpPr/>
          <p:nvPr/>
        </p:nvSpPr>
        <p:spPr>
          <a:xfrm>
            <a:off x="2685334" y="2820448"/>
            <a:ext cx="3743282" cy="68622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الفصل أو المجموعة التي ستصلها الملاحظة / الرسالة</a:t>
            </a:r>
          </a:p>
        </p:txBody>
      </p:sp>
      <p:sp>
        <p:nvSpPr>
          <p:cNvPr id="17" name="وسيلة شرح مستطيلة مستديرة الزوايا 16"/>
          <p:cNvSpPr/>
          <p:nvPr/>
        </p:nvSpPr>
        <p:spPr>
          <a:xfrm>
            <a:off x="3333467" y="3778284"/>
            <a:ext cx="1348973" cy="576064"/>
          </a:xfrm>
          <a:prstGeom prst="wedgeRoundRectCallout">
            <a:avLst>
              <a:gd name="adj1" fmla="val -75543"/>
              <a:gd name="adj2" fmla="val -176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جدولة الإرسال</a:t>
            </a: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470192"/>
            <a:ext cx="3476625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رابط بشكل مرفق 19"/>
          <p:cNvCxnSpPr/>
          <p:nvPr/>
        </p:nvCxnSpPr>
        <p:spPr>
          <a:xfrm rot="5400000">
            <a:off x="2082346" y="4179706"/>
            <a:ext cx="514812" cy="28803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وسيلة شرح مستطيلة مستديرة الزوايا 20"/>
          <p:cNvSpPr/>
          <p:nvPr/>
        </p:nvSpPr>
        <p:spPr>
          <a:xfrm>
            <a:off x="846763" y="4610252"/>
            <a:ext cx="1348973" cy="576064"/>
          </a:xfrm>
          <a:prstGeom prst="wedgeRoundRectCallout">
            <a:avLst>
              <a:gd name="adj1" fmla="val 33045"/>
              <a:gd name="adj2" fmla="val -8085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تنسيق الخط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36" y="6134861"/>
            <a:ext cx="1913900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r="37009"/>
          <a:stretch/>
        </p:blipFill>
        <p:spPr>
          <a:xfrm>
            <a:off x="3419872" y="1916832"/>
            <a:ext cx="5024968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الملاحظات و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540570" y="3766713"/>
            <a:ext cx="2399582" cy="4034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cxnSp>
        <p:nvCxnSpPr>
          <p:cNvPr id="20" name="رابط بشكل مرفق 19"/>
          <p:cNvCxnSpPr/>
          <p:nvPr/>
        </p:nvCxnSpPr>
        <p:spPr>
          <a:xfrm rot="5400000">
            <a:off x="4599602" y="4220741"/>
            <a:ext cx="514812" cy="28803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مستطيل مستدير الزوايا 20"/>
          <p:cNvSpPr/>
          <p:nvPr/>
        </p:nvSpPr>
        <p:spPr>
          <a:xfrm>
            <a:off x="4740361" y="4495549"/>
            <a:ext cx="1348973" cy="9345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لإرفاق عنصر من قوقل درايف</a:t>
            </a:r>
          </a:p>
        </p:txBody>
      </p:sp>
      <p:cxnSp>
        <p:nvCxnSpPr>
          <p:cNvPr id="16" name="رابط بشكل مرفق 15"/>
          <p:cNvCxnSpPr/>
          <p:nvPr/>
        </p:nvCxnSpPr>
        <p:spPr>
          <a:xfrm rot="5400000">
            <a:off x="4124984" y="4270603"/>
            <a:ext cx="514812" cy="28803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مستطيل مستدير الزوايا 18"/>
          <p:cNvSpPr/>
          <p:nvPr/>
        </p:nvSpPr>
        <p:spPr>
          <a:xfrm>
            <a:off x="3260264" y="4733412"/>
            <a:ext cx="1348973" cy="9345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لإرفاق عنصر من مكتبتك</a:t>
            </a:r>
          </a:p>
        </p:txBody>
      </p:sp>
      <p:cxnSp>
        <p:nvCxnSpPr>
          <p:cNvPr id="22" name="رابط بشكل مرفق 21"/>
          <p:cNvCxnSpPr/>
          <p:nvPr/>
        </p:nvCxnSpPr>
        <p:spPr>
          <a:xfrm rot="10800000" flipV="1">
            <a:off x="2987303" y="4170133"/>
            <a:ext cx="1207934" cy="36865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مستطيل مستدير الزوايا 22"/>
          <p:cNvSpPr/>
          <p:nvPr/>
        </p:nvSpPr>
        <p:spPr>
          <a:xfrm>
            <a:off x="1595192" y="4467860"/>
            <a:ext cx="1348973" cy="4885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لإرفاق رابط</a:t>
            </a:r>
          </a:p>
        </p:txBody>
      </p:sp>
      <p:cxnSp>
        <p:nvCxnSpPr>
          <p:cNvPr id="24" name="رابط بشكل مرفق 23"/>
          <p:cNvCxnSpPr/>
          <p:nvPr/>
        </p:nvCxnSpPr>
        <p:spPr>
          <a:xfrm rot="10800000">
            <a:off x="2151764" y="3766713"/>
            <a:ext cx="1556141" cy="239354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مستطيل مستدير الزوايا 24"/>
          <p:cNvSpPr/>
          <p:nvPr/>
        </p:nvSpPr>
        <p:spPr>
          <a:xfrm>
            <a:off x="594689" y="3172848"/>
            <a:ext cx="1348973" cy="9345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لإرفاق عنصر من جهازك.</a:t>
            </a:r>
          </a:p>
        </p:txBody>
      </p:sp>
    </p:spTree>
    <p:extLst>
      <p:ext uri="{BB962C8B-B14F-4D97-AF65-F5344CB8AC3E}">
        <p14:creationId xmlns:p14="http://schemas.microsoft.com/office/powerpoint/2010/main" val="1251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755576" y="1168429"/>
            <a:ext cx="7200800" cy="3600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يمكن إرسال التنبيهات إلى: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الطلاب.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المعلمين.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المجموعات (الفصول).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أولياء أمور الطلاب (اكتب كلمة </a:t>
            </a:r>
            <a:r>
              <a:rPr lang="en-US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Parents</a:t>
            </a: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جميع مجموعات  (اكتب كلمة </a:t>
            </a:r>
            <a:r>
              <a:rPr lang="en-US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All Groups</a:t>
            </a: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نفسك.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إلى الجميع (الطلاب و المعلمين ) و هذا لا يشمل أولياء أمور الطلاب، (اكتب كلمة </a:t>
            </a:r>
            <a:r>
              <a:rPr lang="en-US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everyone</a:t>
            </a:r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).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807766" y="4968337"/>
            <a:ext cx="5472608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التنبيهات التي ترسل للطلاب تظهر أيضاً لأولياء أمورهم</a:t>
            </a:r>
          </a:p>
        </p:txBody>
      </p:sp>
      <p:sp>
        <p:nvSpPr>
          <p:cNvPr id="6" name="سهم للأسفل 5"/>
          <p:cNvSpPr/>
          <p:nvPr/>
        </p:nvSpPr>
        <p:spPr>
          <a:xfrm>
            <a:off x="2843808" y="5643578"/>
            <a:ext cx="4104456" cy="521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pic>
        <p:nvPicPr>
          <p:cNvPr id="31746" name="Picture 2" descr="http://commitment2community.org/wp-content/uploads/2012/12/Action-Aler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36" y="1772816"/>
            <a:ext cx="1591072" cy="159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3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7" y="1292612"/>
            <a:ext cx="6761717" cy="4296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9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المنصة التعليمية </a:t>
            </a:r>
            <a:r>
              <a:rPr lang="en-US" sz="3200" dirty="0">
                <a:solidFill>
                  <a:schemeClr val="tx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EDOMODO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12" name="سهم للأسفل 11"/>
          <p:cNvSpPr/>
          <p:nvPr/>
        </p:nvSpPr>
        <p:spPr>
          <a:xfrm>
            <a:off x="1331640" y="5301208"/>
            <a:ext cx="6264696" cy="1296144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لماذا إيدمودو؟</a:t>
            </a:r>
            <a:endParaRPr lang="ar-SA" sz="4800" b="1" cap="small" dirty="0">
              <a:solidFill>
                <a:prstClr val="black"/>
              </a:solidFill>
              <a:latin typeface="Traditional Arabic" panose="02020603050405020304" pitchFamily="18" charset="-78"/>
              <a:ea typeface="BoutrosART" panose="020A05030201020202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11560" y="1124744"/>
            <a:ext cx="7560840" cy="25922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إيدمودو: </a:t>
            </a:r>
          </a:p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شبكة تعلُّم افتراضيّة اجتماعيّة مجانيّة للمعلّمين و الطلاب و المدارس.</a:t>
            </a:r>
          </a:p>
          <a:p>
            <a:pPr algn="ctr"/>
            <a:r>
              <a:rPr lang="ar-SA" sz="2800" b="1" cap="small" dirty="0">
                <a:solidFill>
                  <a:prstClr val="black"/>
                </a:solidFill>
                <a:latin typeface="Traditional Arabic" panose="02020603050405020304" pitchFamily="18" charset="-78"/>
                <a:ea typeface="BoutrosART" panose="020A0503020102020204" pitchFamily="18" charset="-78"/>
                <a:cs typeface="Traditional Arabic" panose="02020603050405020304" pitchFamily="18" charset="-78"/>
              </a:rPr>
              <a:t>يمكن من خلالها إنشاء فصول أو مجموعات لتتشارك الأفكار و الصور و الفيديوهات و الملفات المتنوعة و الوصلات التشعبية، و تشارك في الاستطلاعات و الاختبارات، و تتعاون فيما بينها.</a:t>
            </a:r>
          </a:p>
        </p:txBody>
      </p:sp>
      <p:pic>
        <p:nvPicPr>
          <p:cNvPr id="11" name="Picture 2" descr="http://blog.edmodo.com/wp-content/uploads/2012/04/training-group-badge-icon-296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3" y="296393"/>
            <a:ext cx="615289" cy="6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F0246-24E9-46D8-AE7F-3E19C1860C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514" y="3844532"/>
            <a:ext cx="1932806" cy="1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519091" y="1401333"/>
            <a:ext cx="5472608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مثال على التنبيهات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4" y="2060848"/>
            <a:ext cx="732424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1851201" y="2060848"/>
            <a:ext cx="1036042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878732" y="4824320"/>
            <a:ext cx="5472608" cy="9809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ملاحظة هامة: كل من تم إرسال التنبيه إليهم سيكون بمقدورهم مشاهدة الردود حتى لو كانت من مجموعات أخرى.</a:t>
            </a:r>
          </a:p>
        </p:txBody>
      </p:sp>
    </p:spTree>
    <p:extLst>
      <p:ext uri="{BB962C8B-B14F-4D97-AF65-F5344CB8AC3E}">
        <p14:creationId xmlns:p14="http://schemas.microsoft.com/office/powerpoint/2010/main" val="7816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55989"/>
            <a:ext cx="7864151" cy="309617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إرسال التنبيهات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3563888" y="4838654"/>
            <a:ext cx="3024336" cy="1902714"/>
          </a:xfrm>
          <a:prstGeom prst="wedgeRoundRectCallout">
            <a:avLst>
              <a:gd name="adj1" fmla="val -30236"/>
              <a:gd name="adj2" fmla="val -535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تتنوع الاستجابة للملاحظات و التنبيهات: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الإعجاب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الرد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المشاركة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المتابعة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763688" y="1196752"/>
            <a:ext cx="54726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هكذا ستبدو التنبيهات للطلاب</a:t>
            </a:r>
          </a:p>
        </p:txBody>
      </p:sp>
    </p:spTree>
    <p:extLst>
      <p:ext uri="{BB962C8B-B14F-4D97-AF65-F5344CB8AC3E}">
        <p14:creationId xmlns:p14="http://schemas.microsoft.com/office/powerpoint/2010/main" val="41667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8" y="5198286"/>
            <a:ext cx="8191500" cy="1533525"/>
          </a:xfrm>
          <a:prstGeom prst="rect">
            <a:avLst/>
          </a:prstGeom>
        </p:spPr>
      </p:pic>
      <p:pic>
        <p:nvPicPr>
          <p:cNvPr id="4098" name="Picture 2" descr="http://www.cnyric.org/tfiles/folder1037/Edmodo%20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79132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648699" y="4324357"/>
            <a:ext cx="7467600" cy="77809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جرب الآن ... إرسال ملاحظات</a:t>
            </a:r>
          </a:p>
        </p:txBody>
      </p:sp>
      <p:sp>
        <p:nvSpPr>
          <p:cNvPr id="4" name="شكل بيضاوي 3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</p:spTree>
    <p:extLst>
      <p:ext uri="{BB962C8B-B14F-4D97-AF65-F5344CB8AC3E}">
        <p14:creationId xmlns:p14="http://schemas.microsoft.com/office/powerpoint/2010/main" val="38238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4509120"/>
            <a:ext cx="864096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</p:spTree>
    <p:extLst>
      <p:ext uri="{BB962C8B-B14F-4D97-AF65-F5344CB8AC3E}">
        <p14:creationId xmlns:p14="http://schemas.microsoft.com/office/powerpoint/2010/main" val="27378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30" y="2246172"/>
            <a:ext cx="607695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467544" y="3490713"/>
            <a:ext cx="2106969" cy="576064"/>
          </a:xfrm>
          <a:prstGeom prst="wedgeRoundRectCallout">
            <a:avLst>
              <a:gd name="adj1" fmla="val 18785"/>
              <a:gd name="adj2" fmla="val -689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ابدأ تصميم الاختبار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416832" y="1340768"/>
            <a:ext cx="583264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prstClr val="whit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اذهب للتبويبة </a:t>
            </a:r>
            <a:r>
              <a:rPr lang="en-US" sz="2400" dirty="0">
                <a:solidFill>
                  <a:prstClr val="white"/>
                </a:solidFill>
              </a:rPr>
              <a:t>Quiz</a:t>
            </a:r>
            <a:endParaRPr lang="ar-SA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" y="2199691"/>
            <a:ext cx="8715404" cy="3381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323529" y="1628800"/>
            <a:ext cx="1512168" cy="576064"/>
          </a:xfrm>
          <a:prstGeom prst="wedgeRoundRectCallout">
            <a:avLst>
              <a:gd name="adj1" fmla="val 20049"/>
              <a:gd name="adj2" fmla="val 75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</a:t>
            </a:r>
            <a:r>
              <a:rPr lang="ar-SA" sz="2000" b="1" u="sng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اسم</a:t>
            </a:r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الاختبار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3131840" y="1715586"/>
            <a:ext cx="1512168" cy="576064"/>
          </a:xfrm>
          <a:prstGeom prst="wedgeRoundRectCallout">
            <a:avLst>
              <a:gd name="adj1" fmla="val 20049"/>
              <a:gd name="adj2" fmla="val 758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</a:t>
            </a:r>
            <a:r>
              <a:rPr lang="ar-SA" sz="2000" b="1" u="sng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زمن</a:t>
            </a:r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الاختبار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179512" y="3602422"/>
            <a:ext cx="1512168" cy="576064"/>
          </a:xfrm>
          <a:prstGeom prst="wedgeRoundRectCallout">
            <a:avLst>
              <a:gd name="adj1" fmla="val 64667"/>
              <a:gd name="adj2" fmla="val -551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</a:t>
            </a:r>
            <a:r>
              <a:rPr lang="ar-SA" sz="2000" b="1" u="sng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نوع </a:t>
            </a:r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الاختبار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2926432" y="3648402"/>
            <a:ext cx="1512168" cy="576064"/>
          </a:xfrm>
          <a:prstGeom prst="wedgeRoundRectCallout">
            <a:avLst>
              <a:gd name="adj1" fmla="val -18699"/>
              <a:gd name="adj2" fmla="val -628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أضف أول سؤال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4716016" y="3602422"/>
            <a:ext cx="1512168" cy="622044"/>
          </a:xfrm>
          <a:prstGeom prst="wedgeRoundRectCallout">
            <a:avLst>
              <a:gd name="adj1" fmla="val -39834"/>
              <a:gd name="adj2" fmla="val -705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 قم بتحميله إن كان جاهزا</a:t>
            </a: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7236738" y="3969691"/>
            <a:ext cx="1389052" cy="792088"/>
          </a:xfrm>
          <a:prstGeom prst="wedgeRoundRectCallout">
            <a:avLst>
              <a:gd name="adj1" fmla="val -19718"/>
              <a:gd name="adj2" fmla="val -570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حدد باقي خيارات الاختبار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5741648" y="1671802"/>
            <a:ext cx="1512168" cy="576064"/>
          </a:xfrm>
          <a:prstGeom prst="wedgeRoundRectCallout">
            <a:avLst>
              <a:gd name="adj1" fmla="val 19462"/>
              <a:gd name="adj2" fmla="val 1498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زر معاينة الاختبار</a:t>
            </a:r>
          </a:p>
        </p:txBody>
      </p:sp>
      <p:sp>
        <p:nvSpPr>
          <p:cNvPr id="15" name="وسيلة شرح مستطيلة مستديرة الزوايا 14"/>
          <p:cNvSpPr/>
          <p:nvPr/>
        </p:nvSpPr>
        <p:spPr>
          <a:xfrm>
            <a:off x="7316378" y="1623627"/>
            <a:ext cx="1512168" cy="576064"/>
          </a:xfrm>
          <a:prstGeom prst="wedgeRoundRectCallout">
            <a:avLst>
              <a:gd name="adj1" fmla="val -24569"/>
              <a:gd name="adj2" fmla="val 1606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زر طباعة الاختبار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5004048" y="5362124"/>
            <a:ext cx="2106969" cy="433795"/>
          </a:xfrm>
          <a:prstGeom prst="wedgeRoundRectCallout">
            <a:avLst>
              <a:gd name="adj1" fmla="val 18785"/>
              <a:gd name="adj2" fmla="val -689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ترتيب عشوائي للأسئلة</a:t>
            </a:r>
          </a:p>
        </p:txBody>
      </p:sp>
      <p:cxnSp>
        <p:nvCxnSpPr>
          <p:cNvPr id="17" name="رابط مستقيم 16"/>
          <p:cNvCxnSpPr/>
          <p:nvPr/>
        </p:nvCxnSpPr>
        <p:spPr>
          <a:xfrm>
            <a:off x="6084610" y="5003831"/>
            <a:ext cx="115212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r="19248"/>
          <a:stretch/>
        </p:blipFill>
        <p:spPr>
          <a:xfrm>
            <a:off x="1741498" y="1870286"/>
            <a:ext cx="6948264" cy="330344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كتابة أسئلة 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5898604" y="2465528"/>
            <a:ext cx="810825" cy="288032"/>
          </a:xfrm>
          <a:prstGeom prst="wedgeRoundRectCallout">
            <a:avLst>
              <a:gd name="adj1" fmla="val 18785"/>
              <a:gd name="adj2" fmla="val -689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الوقت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2569082" y="1461656"/>
            <a:ext cx="2106969" cy="576064"/>
          </a:xfrm>
          <a:prstGeom prst="wedgeRoundRectCallout">
            <a:avLst>
              <a:gd name="adj1" fmla="val 13963"/>
              <a:gd name="adj2" fmla="val 608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أعطِ اسماً للاختبار</a:t>
            </a:r>
          </a:p>
        </p:txBody>
      </p:sp>
      <p:sp>
        <p:nvSpPr>
          <p:cNvPr id="11" name="وسيلة شرح مستطيلة مستديرة الزوايا 10"/>
          <p:cNvSpPr/>
          <p:nvPr/>
        </p:nvSpPr>
        <p:spPr>
          <a:xfrm>
            <a:off x="4873338" y="2609544"/>
            <a:ext cx="810825" cy="288032"/>
          </a:xfrm>
          <a:prstGeom prst="wedgeRoundRectCallout">
            <a:avLst>
              <a:gd name="adj1" fmla="val -57537"/>
              <a:gd name="adj2" fmla="val -272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الدرجة</a:t>
            </a: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1404125" y="2465528"/>
            <a:ext cx="1152129" cy="288032"/>
          </a:xfrm>
          <a:prstGeom prst="wedgeRoundRectCallout">
            <a:avLst>
              <a:gd name="adj1" fmla="val 64209"/>
              <a:gd name="adj2" fmla="val 251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نوع السؤال</a:t>
            </a:r>
          </a:p>
        </p:txBody>
      </p:sp>
      <p:sp>
        <p:nvSpPr>
          <p:cNvPr id="13" name="وسيلة شرح مستطيلة مستديرة الزوايا 12"/>
          <p:cNvSpPr/>
          <p:nvPr/>
        </p:nvSpPr>
        <p:spPr>
          <a:xfrm>
            <a:off x="5628630" y="3686734"/>
            <a:ext cx="1940248" cy="288032"/>
          </a:xfrm>
          <a:prstGeom prst="wedgeRoundRectCallout">
            <a:avLst>
              <a:gd name="adj1" fmla="val -57537"/>
              <a:gd name="adj2" fmla="val -272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اكتب السؤال هنا</a:t>
            </a:r>
          </a:p>
        </p:txBody>
      </p:sp>
      <p:sp>
        <p:nvSpPr>
          <p:cNvPr id="14" name="وسيلة شرح مستطيلة مستديرة الزوايا 13"/>
          <p:cNvSpPr/>
          <p:nvPr/>
        </p:nvSpPr>
        <p:spPr>
          <a:xfrm>
            <a:off x="4857554" y="4885701"/>
            <a:ext cx="3184136" cy="288032"/>
          </a:xfrm>
          <a:prstGeom prst="wedgeRoundRectCallout">
            <a:avLst>
              <a:gd name="adj1" fmla="val -57537"/>
              <a:gd name="adj2" fmla="val -272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حدد فيما لو كانت الإجابة صحيح أو خاطئة</a:t>
            </a:r>
          </a:p>
        </p:txBody>
      </p:sp>
      <p:sp>
        <p:nvSpPr>
          <p:cNvPr id="16" name="وسيلة شرح مستطيلة مستديرة الزوايا 15"/>
          <p:cNvSpPr/>
          <p:nvPr/>
        </p:nvSpPr>
        <p:spPr>
          <a:xfrm>
            <a:off x="3696562" y="4087175"/>
            <a:ext cx="1940248" cy="288032"/>
          </a:xfrm>
          <a:prstGeom prst="wedgeRoundRectCallout">
            <a:avLst>
              <a:gd name="adj1" fmla="val -57537"/>
              <a:gd name="adj2" fmla="val -272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قسم المرفقات</a:t>
            </a:r>
          </a:p>
        </p:txBody>
      </p:sp>
      <p:sp>
        <p:nvSpPr>
          <p:cNvPr id="17" name="وسيلة شرح مستطيلة مستديرة الزوايا 16"/>
          <p:cNvSpPr/>
          <p:nvPr/>
        </p:nvSpPr>
        <p:spPr>
          <a:xfrm>
            <a:off x="467544" y="3398702"/>
            <a:ext cx="1152129" cy="1254434"/>
          </a:xfrm>
          <a:prstGeom prst="wedgeRoundRectCallout">
            <a:avLst>
              <a:gd name="adj1" fmla="val 61897"/>
              <a:gd name="adj2" fmla="val -265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اضغط لإضافة السؤال التالي</a:t>
            </a:r>
          </a:p>
        </p:txBody>
      </p:sp>
    </p:spTree>
    <p:extLst>
      <p:ext uri="{BB962C8B-B14F-4D97-AF65-F5344CB8AC3E}">
        <p14:creationId xmlns:p14="http://schemas.microsoft.com/office/powerpoint/2010/main" val="209774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897999"/>
            <a:ext cx="6076950" cy="306705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2699792" y="5603391"/>
            <a:ext cx="3672408" cy="576064"/>
          </a:xfrm>
          <a:prstGeom prst="wedgeRoundRectCallout">
            <a:avLst>
              <a:gd name="adj1" fmla="val -20135"/>
              <a:gd name="adj2" fmla="val -658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اختر الاختبار المعد مسبقا لإرساله للأعضاء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51520" y="1844824"/>
            <a:ext cx="82809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لاحظ أنه يجب أن ترسل </a:t>
            </a:r>
            <a:r>
              <a:rPr lang="en-US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Post</a:t>
            </a:r>
            <a:r>
              <a:rPr lang="ar-SA" sz="28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الاختبار إلى فصل أو مجموعة حتى يظهر للأعضاء</a:t>
            </a:r>
            <a:endParaRPr lang="ar-SA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420888"/>
            <a:ext cx="596265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3726285" y="4892824"/>
            <a:ext cx="3168352" cy="576064"/>
          </a:xfrm>
          <a:prstGeom prst="wedgeRoundRectCallout">
            <a:avLst>
              <a:gd name="adj1" fmla="val -20135"/>
              <a:gd name="adj2" fmla="val -658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الفصول التي سترسل لها الاختبار</a:t>
            </a: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179512" y="3944888"/>
            <a:ext cx="2304256" cy="576064"/>
          </a:xfrm>
          <a:prstGeom prst="wedgeRoundRectCallout">
            <a:avLst>
              <a:gd name="adj1" fmla="val 55850"/>
              <a:gd name="adj2" fmla="val -258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الوقت و التاريخ الذي يكون فيه الاختبار متاحا.</a:t>
            </a: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949640" y="5388985"/>
            <a:ext cx="2449728" cy="576064"/>
          </a:xfrm>
          <a:prstGeom prst="wedgeRoundRectCallout">
            <a:avLst>
              <a:gd name="adj1" fmla="val 23576"/>
              <a:gd name="adj2" fmla="val -1059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جدولة الإرسال لوقت آخر</a:t>
            </a:r>
          </a:p>
        </p:txBody>
      </p:sp>
    </p:spTree>
    <p:extLst>
      <p:ext uri="{BB962C8B-B14F-4D97-AF65-F5344CB8AC3E}">
        <p14:creationId xmlns:p14="http://schemas.microsoft.com/office/powerpoint/2010/main" val="26859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38717"/>
            <a:ext cx="4086225" cy="2962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04800" y="219146"/>
            <a:ext cx="7467600" cy="7780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ar-SA" sz="3200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الاختبارات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8072462" y="5643578"/>
            <a:ext cx="642942" cy="642942"/>
          </a:xfrm>
          <a:prstGeom prst="ellipse">
            <a:avLst/>
          </a:prstGeom>
          <a:gradFill rotWithShape="1">
            <a:gsLst>
              <a:gs pos="0">
                <a:srgbClr val="CEB966">
                  <a:tint val="35000"/>
                  <a:satMod val="260000"/>
                </a:srgbClr>
              </a:gs>
              <a:gs pos="30000">
                <a:srgbClr val="CEB966">
                  <a:tint val="38000"/>
                  <a:satMod val="260000"/>
                </a:srgbClr>
              </a:gs>
              <a:gs pos="75000">
                <a:srgbClr val="CEB966">
                  <a:tint val="55000"/>
                  <a:satMod val="255000"/>
                </a:srgbClr>
              </a:gs>
              <a:gs pos="100000">
                <a:srgbClr val="CEB966">
                  <a:tint val="70000"/>
                  <a:satMod val="255000"/>
                </a:srgbClr>
              </a:gs>
            </a:gsLst>
            <a:path path="circle">
              <a:fillToRect l="5000" t="100000" r="120000" b="10000"/>
            </a:path>
          </a:gradFill>
          <a:ln w="12700" cap="flat" cmpd="sng" algn="ctr">
            <a:solidFill>
              <a:srgbClr val="CEB966">
                <a:shade val="70000"/>
                <a:satMod val="150000"/>
              </a:srgbClr>
            </a:solidFill>
            <a:prstDash val="solid"/>
          </a:ln>
          <a:effectLst>
            <a:glow rad="63500">
              <a:srgbClr val="CEB966">
                <a:satMod val="175000"/>
                <a:alpha val="40000"/>
              </a:srgb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 vert="horz" lIns="82479" tIns="41239" rIns="82479" bIns="41239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100" kern="0" cap="small" dirty="0">
                <a:solidFill>
                  <a:prstClr val="black"/>
                </a:solidFill>
                <a:latin typeface="BoutrosART" panose="020A0503020102020204" pitchFamily="18" charset="-78"/>
                <a:ea typeface="BoutrosART" panose="020A0503020102020204" pitchFamily="18" charset="-78"/>
                <a:cs typeface="BoutrosART" panose="020A0503020102020204" pitchFamily="18" charset="-78"/>
              </a:rPr>
              <a:t>أبو الحسن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524328" y="332656"/>
            <a:ext cx="5481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5508104" y="1231790"/>
            <a:ext cx="3096344" cy="9730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هكذا ستبدو تنبيهات الاختبارات للطلاب</a:t>
            </a:r>
          </a:p>
        </p:txBody>
      </p:sp>
      <p:sp>
        <p:nvSpPr>
          <p:cNvPr id="8" name="وسيلة شرح مستطيلة مستديرة الزوايا 7"/>
          <p:cNvSpPr/>
          <p:nvPr/>
        </p:nvSpPr>
        <p:spPr>
          <a:xfrm>
            <a:off x="4211960" y="2367590"/>
            <a:ext cx="2768001" cy="288032"/>
          </a:xfrm>
          <a:prstGeom prst="wedgeRoundRectCallout">
            <a:avLst>
              <a:gd name="adj1" fmla="val -55239"/>
              <a:gd name="adj2" fmla="val -208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للبدء بالاختبار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700603"/>
            <a:ext cx="6867525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وسيلة شرح مستطيلة مستديرة الزوايا 10"/>
          <p:cNvSpPr/>
          <p:nvPr/>
        </p:nvSpPr>
        <p:spPr>
          <a:xfrm>
            <a:off x="3165377" y="5965049"/>
            <a:ext cx="2768001" cy="288032"/>
          </a:xfrm>
          <a:prstGeom prst="wedgeRoundRectCallout">
            <a:avLst>
              <a:gd name="adj1" fmla="val -55239"/>
              <a:gd name="adj2" fmla="val -208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prstClr val="black"/>
                </a:solidFill>
                <a:latin typeface="Aljazeera" panose="02000000000000000000" pitchFamily="2" charset="-78"/>
                <a:cs typeface="Aljazeera" panose="02000000000000000000" pitchFamily="2" charset="-78"/>
              </a:rPr>
              <a:t>للبدء بالاختبار</a:t>
            </a:r>
          </a:p>
        </p:txBody>
      </p:sp>
    </p:spTree>
    <p:extLst>
      <p:ext uri="{BB962C8B-B14F-4D97-AF65-F5344CB8AC3E}">
        <p14:creationId xmlns:p14="http://schemas.microsoft.com/office/powerpoint/2010/main" val="42447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813&quot;/&gt;&lt;/object&gt;&lt;object type=&quot;3&quot; unique_id=&quot;10004&quot;&gt;&lt;property id=&quot;20148&quot; value=&quot;5&quot;/&gt;&lt;property id=&quot;20300&quot; value=&quot;Slide 3&quot;/&gt;&lt;property id=&quot;20307&quot; value=&quot;749&quot;/&gt;&lt;/object&gt;&lt;object type=&quot;3&quot; unique_id=&quot;10005&quot;&gt;&lt;property id=&quot;20148&quot; value=&quot;5&quot;/&gt;&lt;property id=&quot;20300&quot; value=&quot;Slide 4&quot;/&gt;&lt;property id=&quot;20307&quot; value=&quot;750&quot;/&gt;&lt;/object&gt;&lt;object type=&quot;3&quot; unique_id=&quot;10006&quot;&gt;&lt;property id=&quot;20148&quot; value=&quot;5&quot;/&gt;&lt;property id=&quot;20300&quot; value=&quot;Slide 5 - &amp;quot;المنصة التعليمية EDOMODO&amp;quot;&quot;/&gt;&lt;property id=&quot;20307&quot; value=&quot;755&quot;/&gt;&lt;/object&gt;&lt;object type=&quot;3&quot; unique_id=&quot;10007&quot;&gt;&lt;property id=&quot;20148&quot; value=&quot;5&quot;/&gt;&lt;property id=&quot;20300&quot; value=&quot;Slide 6 - &amp;quot;المنصة التعليمية EDOMODO&amp;quot;&quot;/&gt;&lt;property id=&quot;20307&quot; value=&quot;795&quot;/&gt;&lt;/object&gt;&lt;object type=&quot;3&quot; unique_id=&quot;10008&quot;&gt;&lt;property id=&quot;20148&quot; value=&quot;5&quot;/&gt;&lt;property id=&quot;20300&quot; value=&quot;Slide 7 - &amp;quot;المنصة التعليمية EDOMODO&amp;quot;&quot;/&gt;&lt;property id=&quot;20307&quot; value=&quot;756&quot;/&gt;&lt;/object&gt;&lt;object type=&quot;3&quot; unique_id=&quot;10009&quot;&gt;&lt;property id=&quot;20148&quot; value=&quot;5&quot;/&gt;&lt;property id=&quot;20300&quot; value=&quot;Slide 8 - &amp;quot;التسجيل بموقع EDMODO&amp;quot;&quot;/&gt;&lt;property id=&quot;20307&quot; value=&quot;714&quot;/&gt;&lt;/object&gt;&lt;object type=&quot;3&quot; unique_id=&quot;10010&quot;&gt;&lt;property id=&quot;20148&quot; value=&quot;5&quot;/&gt;&lt;property id=&quot;20300&quot; value=&quot;Slide 9 - &amp;quot;التسجيل بموقع EDMODO&amp;quot;&quot;/&gt;&lt;property id=&quot;20307&quot; value=&quot;713&quot;/&gt;&lt;/object&gt;&lt;object type=&quot;3&quot; unique_id=&quot;10011&quot;&gt;&lt;property id=&quot;20148&quot; value=&quot;5&quot;/&gt;&lt;property id=&quot;20300&quot; value=&quot;Slide 10 - &amp;quot;التسجيل بموقع EDMODO - الآيباد&amp;quot;&quot;/&gt;&lt;property id=&quot;20307&quot; value=&quot;860&quot;/&gt;&lt;/object&gt;&lt;object type=&quot;3&quot; unique_id=&quot;10012&quot;&gt;&lt;property id=&quot;20148&quot; value=&quot;5&quot;/&gt;&lt;property id=&quot;20300&quot; value=&quot;Slide 11 - &amp;quot;التسجيل بموقع EDMODO&amp;quot;&quot;/&gt;&lt;property id=&quot;20307&quot; value=&quot;703&quot;/&gt;&lt;/object&gt;&lt;object type=&quot;3&quot; unique_id=&quot;10013&quot;&gt;&lt;property id=&quot;20148&quot; value=&quot;5&quot;/&gt;&lt;property id=&quot;20300&quot; value=&quot;Slide 12 - &amp;quot;التسجيل بموقع EDMODO&amp;quot;&quot;/&gt;&lt;property id=&quot;20307&quot; value=&quot;704&quot;/&gt;&lt;/object&gt;&lt;object type=&quot;3&quot; unique_id=&quot;10014&quot;&gt;&lt;property id=&quot;20148&quot; value=&quot;5&quot;/&gt;&lt;property id=&quot;20300&quot; value=&quot;Slide 13 - &amp;quot;التسجيل بموقع EDMODO&amp;quot;&quot;/&gt;&lt;property id=&quot;20307&quot; value=&quot;705&quot;/&gt;&lt;/object&gt;&lt;object type=&quot;3&quot; unique_id=&quot;10015&quot;&gt;&lt;property id=&quot;20148&quot; value=&quot;5&quot;/&gt;&lt;property id=&quot;20300&quot; value=&quot;Slide 14 - &amp;quot;التسجيل بموقع EDMODO&amp;quot;&quot;/&gt;&lt;property id=&quot;20307&quot; value=&quot;865&quot;/&gt;&lt;/object&gt;&lt;object type=&quot;3&quot; unique_id=&quot;10016&quot;&gt;&lt;property id=&quot;20148&quot; value=&quot;5&quot;/&gt;&lt;property id=&quot;20300&quot; value=&quot;Slide 15 - &amp;quot;التسجيل بموقع EDMODO&amp;quot;&quot;/&gt;&lt;property id=&quot;20307&quot; value=&quot;866&quot;/&gt;&lt;/object&gt;&lt;object type=&quot;3&quot; unique_id=&quot;10017&quot;&gt;&lt;property id=&quot;20148&quot; value=&quot;5&quot;/&gt;&lt;property id=&quot;20300&quot; value=&quot;Slide 16 - &amp;quot;التسجيل بموقع EDMODO&amp;quot;&quot;/&gt;&lt;property id=&quot;20307&quot; value=&quot;867&quot;/&gt;&lt;/object&gt;&lt;object type=&quot;3&quot; unique_id=&quot;10018&quot;&gt;&lt;property id=&quot;20148&quot; value=&quot;5&quot;/&gt;&lt;property id=&quot;20300&quot; value=&quot;Slide 17 - &amp;quot;التسجيل بموقع EDMODO&amp;quot;&quot;/&gt;&lt;property id=&quot;20307&quot; value=&quot;708&quot;/&gt;&lt;/object&gt;&lt;object type=&quot;3&quot; unique_id=&quot;10019&quot;&gt;&lt;property id=&quot;20148&quot; value=&quot;5&quot;/&gt;&lt;property id=&quot;20300&quot; value=&quot;Slide 18 - &amp;quot;التسجيل بموقع EDMODO&amp;quot;&quot;/&gt;&lt;property id=&quot;20307&quot; value=&quot;709&quot;/&gt;&lt;/object&gt;&lt;object type=&quot;3&quot; unique_id=&quot;10020&quot;&gt;&lt;property id=&quot;20148&quot; value=&quot;5&quot;/&gt;&lt;property id=&quot;20300&quot; value=&quot;Slide 19 - &amp;quot;التسجيل بموقع EDMODO&amp;quot;&quot;/&gt;&lt;property id=&quot;20307&quot; value=&quot;732&quot;/&gt;&lt;/object&gt;&lt;object type=&quot;3&quot; unique_id=&quot;10021&quot;&gt;&lt;property id=&quot;20148&quot; value=&quot;5&quot;/&gt;&lt;property id=&quot;20300&quot; value=&quot;Slide 20 - &amp;quot;التسجيل بموقع EDMODO&amp;quot;&quot;/&gt;&lt;property id=&quot;20307&quot; value=&quot;710&quot;/&gt;&lt;/object&gt;&lt;object type=&quot;3&quot; unique_id=&quot;10022&quot;&gt;&lt;property id=&quot;20148&quot; value=&quot;5&quot;/&gt;&lt;property id=&quot;20300&quot; value=&quot;Slide 21 - &amp;quot;التسجيل بموقع EDMODO&amp;quot;&quot;/&gt;&lt;property id=&quot;20307&quot; value=&quot;733&quot;/&gt;&lt;/object&gt;&lt;object type=&quot;3&quot; unique_id=&quot;10023&quot;&gt;&lt;property id=&quot;20148&quot; value=&quot;5&quot;/&gt;&lt;property id=&quot;20300&quot; value=&quot;Slide 22 - &amp;quot;التسجيل بموقع EDMODO&amp;quot;&quot;/&gt;&lt;property id=&quot;20307&quot; value=&quot;707&quot;/&gt;&lt;/object&gt;&lt;object type=&quot;3&quot; unique_id=&quot;10024&quot;&gt;&lt;property id=&quot;20148&quot; value=&quot;5&quot;/&gt;&lt;property id=&quot;20300&quot; value=&quot;Slide 23 - &amp;quot;التسجيل بموقع EDMODO&amp;quot;&quot;/&gt;&lt;property id=&quot;20307&quot; value=&quot;711&quot;/&gt;&lt;/object&gt;&lt;object type=&quot;3&quot; unique_id=&quot;10025&quot;&gt;&lt;property id=&quot;20148&quot; value=&quot;5&quot;/&gt;&lt;property id=&quot;20300&quot; value=&quot;Slide 24 - &amp;quot;إعدادات الملف الشخصي&amp;quot;&quot;/&gt;&lt;property id=&quot;20307&quot; value=&quot;757&quot;/&gt;&lt;/object&gt;&lt;object type=&quot;3&quot; unique_id=&quot;10026&quot;&gt;&lt;property id=&quot;20148&quot; value=&quot;5&quot;/&gt;&lt;property id=&quot;20300&quot; value=&quot;Slide 25 - &amp;quot;إعدادات الملف الشخصي&amp;quot;&quot;/&gt;&lt;property id=&quot;20307&quot; value=&quot;734&quot;/&gt;&lt;/object&gt;&lt;object type=&quot;3&quot; unique_id=&quot;10027&quot;&gt;&lt;property id=&quot;20148&quot; value=&quot;5&quot;/&gt;&lt;property id=&quot;20300&quot; value=&quot;Slide 26 - &amp;quot;إعدادات الملف الشخصي&amp;quot;&quot;/&gt;&lt;property id=&quot;20307&quot; value=&quot;736&quot;/&gt;&lt;/object&gt;&lt;object type=&quot;3&quot; unique_id=&quot;10028&quot;&gt;&lt;property id=&quot;20148&quot; value=&quot;5&quot;/&gt;&lt;property id=&quot;20300&quot; value=&quot;Slide 27 - &amp;quot;إعدادات الملف الشخصي&amp;quot;&quot;/&gt;&lt;property id=&quot;20307&quot; value=&quot;737&quot;/&gt;&lt;/object&gt;&lt;object type=&quot;3&quot; unique_id=&quot;10029&quot;&gt;&lt;property id=&quot;20148&quot; value=&quot;5&quot;/&gt;&lt;property id=&quot;20300&quot; value=&quot;Slide 28 - &amp;quot;إعدادات الحساب&amp;quot;&quot;/&gt;&lt;property id=&quot;20307&quot; value=&quot;783&quot;/&gt;&lt;/object&gt;&lt;object type=&quot;3&quot; unique_id=&quot;10030&quot;&gt;&lt;property id=&quot;20148&quot; value=&quot;5&quot;/&gt;&lt;property id=&quot;20300&quot; value=&quot;Slide 29 - &amp;quot;إعدادات الحساب&amp;quot;&quot;/&gt;&lt;property id=&quot;20307&quot; value=&quot;784&quot;/&gt;&lt;/object&gt;&lt;object type=&quot;3&quot; unique_id=&quot;10031&quot;&gt;&lt;property id=&quot;20148&quot; value=&quot;5&quot;/&gt;&lt;property id=&quot;20300&quot; value=&quot;Slide 30 - &amp;quot;إعدادات الحساب&amp;quot;&quot;/&gt;&lt;property id=&quot;20307&quot; value=&quot;785&quot;/&gt;&lt;/object&gt;&lt;object type=&quot;3&quot; unique_id=&quot;10032&quot;&gt;&lt;property id=&quot;20148&quot; value=&quot;5&quot;/&gt;&lt;property id=&quot;20300&quot; value=&quot;Slide 31 - &amp;quot;إعدادات الحساب – تغيير المدرسة و الرابط&amp;quot;&quot;/&gt;&lt;property id=&quot;20307&quot; value=&quot;786&quot;/&gt;&lt;/object&gt;&lt;object type=&quot;3&quot; unique_id=&quot;10033&quot;&gt;&lt;property id=&quot;20148&quot; value=&quot;5&quot;/&gt;&lt;property id=&quot;20300&quot; value=&quot;Slide 32 - &amp;quot;إعدادات الحساب – حذف الحساب&amp;quot;&quot;/&gt;&lt;property id=&quot;20307&quot; value=&quot;869&quot;/&gt;&lt;/object&gt;&lt;object type=&quot;3&quot; unique_id=&quot;10034&quot;&gt;&lt;property id=&quot;20148&quot; value=&quot;5&quot;/&gt;&lt;property id=&quot;20300&quot; value=&quot;Slide 33 - &amp;quot;إعدادات الحساب - التحديثات&amp;quot;&quot;/&gt;&lt;property id=&quot;20307&quot; value=&quot;787&quot;/&gt;&lt;/object&gt;&lt;object type=&quot;3&quot; unique_id=&quot;10035&quot;&gt;&lt;property id=&quot;20148&quot; value=&quot;5&quot;/&gt;&lt;property id=&quot;20300&quot; value=&quot;Slide 34 - &amp;quot;إعدادات الحساب – خطوات تغيير كلمة المرور&amp;quot;&quot;/&gt;&lt;property id=&quot;20307&quot; value=&quot;788&quot;/&gt;&lt;/object&gt;&lt;object type=&quot;3&quot; unique_id=&quot;10036&quot;&gt;&lt;property id=&quot;20148&quot; value=&quot;5&quot;/&gt;&lt;property id=&quot;20300&quot; value=&quot;Slide 35 - &amp;quot;إعدادات الحساب – خطوات تغيير كلمة المرور&amp;quot;&quot;/&gt;&lt;property id=&quot;20307&quot; value=&quot;789&quot;/&gt;&lt;/object&gt;&lt;object type=&quot;3&quot; unique_id=&quot;10037&quot;&gt;&lt;property id=&quot;20148&quot; value=&quot;5&quot;/&gt;&lt;property id=&quot;20300&quot; value=&quot;Slide 36 - &amp;quot;إعدادات الحساب – الخصوصية&amp;quot;&quot;/&gt;&lt;property id=&quot;20307&quot; value=&quot;790&quot;/&gt;&lt;/object&gt;&lt;object type=&quot;3&quot; unique_id=&quot;10038&quot;&gt;&lt;property id=&quot;20148&quot; value=&quot;5&quot;/&gt;&lt;property id=&quot;20300&quot; value=&quot;Slide 37 - &amp;quot;دعوة معلمين آخرين&amp;quot;&quot;/&gt;&lt;property id=&quot;20307&quot; value=&quot;791&quot;/&gt;&lt;/object&gt;&lt;object type=&quot;3&quot; unique_id=&quot;10039&quot;&gt;&lt;property id=&quot;20148&quot; value=&quot;5&quot;/&gt;&lt;property id=&quot;20300&quot; value=&quot;Slide 38 - &amp;quot;إعداد الفصل الافتراضي&amp;quot;&quot;/&gt;&lt;property id=&quot;20307&quot; value=&quot;758&quot;/&gt;&lt;/object&gt;&lt;object type=&quot;3&quot; unique_id=&quot;10040&quot;&gt;&lt;property id=&quot;20148&quot; value=&quot;5&quot;/&gt;&lt;property id=&quot;20300&quot; value=&quot;Slide 39 - &amp;quot;إعداد الفصل الافتراضي&amp;quot;&quot;/&gt;&lt;property id=&quot;20307&quot; value=&quot;735&quot;/&gt;&lt;/object&gt;&lt;object type=&quot;3&quot; unique_id=&quot;10041&quot;&gt;&lt;property id=&quot;20148&quot; value=&quot;5&quot;/&gt;&lt;property id=&quot;20300&quot; value=&quot;Slide 40 - &amp;quot;إعداد الفصل الافتراضي - الآيباد&amp;quot;&quot;/&gt;&lt;property id=&quot;20307&quot; value=&quot;861&quot;/&gt;&lt;/object&gt;&lt;object type=&quot;3&quot; unique_id=&quot;10042&quot;&gt;&lt;property id=&quot;20148&quot; value=&quot;5&quot;/&gt;&lt;property id=&quot;20300&quot; value=&quot;Slide 41 - &amp;quot;إعداد الفصل الافتراضي &amp;amp;#x09;group&amp;quot;&quot;/&gt;&lt;property id=&quot;20307&quot; value=&quot;739&quot;/&gt;&lt;/object&gt;&lt;object type=&quot;3&quot; unique_id=&quot;10043&quot;&gt;&lt;property id=&quot;20148&quot; value=&quot;5&quot;/&gt;&lt;property id=&quot;20300&quot; value=&quot;Slide 42 - &amp;quot;إعداد الفصل الافتراضي&amp;quot;&quot;/&gt;&lt;property id=&quot;20307&quot; value=&quot;740&quot;/&gt;&lt;/object&gt;&lt;object type=&quot;3&quot; unique_id=&quot;10044&quot;&gt;&lt;property id=&quot;20148&quot; value=&quot;5&quot;/&gt;&lt;property id=&quot;20300&quot; value=&quot;Slide 43 - &amp;quot;إعداد الفصل الافتراضي&amp;quot;&quot;/&gt;&lt;property id=&quot;20307&quot; value=&quot;741&quot;/&gt;&lt;/object&gt;&lt;object type=&quot;3&quot; unique_id=&quot;10045&quot;&gt;&lt;property id=&quot;20148&quot; value=&quot;5&quot;/&gt;&lt;property id=&quot;20300&quot; value=&quot;Slide 44 - &amp;quot;إعداد الفصل الافتراضي&amp;quot;&quot;/&gt;&lt;property id=&quot;20307&quot; value=&quot;742&quot;/&gt;&lt;/object&gt;&lt;object type=&quot;3&quot; unique_id=&quot;10046&quot;&gt;&lt;property id=&quot;20148&quot; value=&quot;5&quot;/&gt;&lt;property id=&quot;20300&quot; value=&quot;Slide 45 - &amp;quot;إعداد الفصل الافتراضي&amp;quot;&quot;/&gt;&lt;property id=&quot;20307&quot; value=&quot;743&quot;/&gt;&lt;/object&gt;&lt;object type=&quot;3&quot; unique_id=&quot;10047&quot;&gt;&lt;property id=&quot;20148&quot; value=&quot;5&quot;/&gt;&lt;property id=&quot;20300&quot; value=&quot;Slide 46 - &amp;quot;إعداد الفصل الافتراضي&amp;quot;&quot;/&gt;&lt;property id=&quot;20307&quot; value=&quot;890&quot;/&gt;&lt;/object&gt;&lt;object type=&quot;3&quot; unique_id=&quot;10048&quot;&gt;&lt;property id=&quot;20148&quot; value=&quot;5&quot;/&gt;&lt;property id=&quot;20300&quot; value=&quot;Slide 47 - &amp;quot;إعداد الفصل الافتراضي&amp;quot;&quot;/&gt;&lt;property id=&quot;20307&quot; value=&quot;892&quot;/&gt;&lt;/object&gt;&lt;object type=&quot;3&quot; unique_id=&quot;10049&quot;&gt;&lt;property id=&quot;20148&quot; value=&quot;5&quot;/&gt;&lt;property id=&quot;20300&quot; value=&quot;Slide 48 - &amp;quot;إعداد الفصل الافتراضي&amp;quot;&quot;/&gt;&lt;property id=&quot;20307&quot; value=&quot;891&quot;/&gt;&lt;/object&gt;&lt;object type=&quot;3&quot; unique_id=&quot;10050&quot;&gt;&lt;property id=&quot;20148&quot; value=&quot;5&quot;/&gt;&lt;property id=&quot;20300&quot; value=&quot;Slide 49 - &amp;quot;إعداد الفصل الافتراضي&amp;quot;&quot;/&gt;&lt;property id=&quot;20307&quot; value=&quot;894&quot;/&gt;&lt;/object&gt;&lt;object type=&quot;3&quot; unique_id=&quot;10051&quot;&gt;&lt;property id=&quot;20148&quot; value=&quot;5&quot;/&gt;&lt;property id=&quot;20300&quot; value=&quot;Slide 50 - &amp;quot;تغيير إعدادات المجموعة&amp;quot;&quot;/&gt;&lt;property id=&quot;20307&quot; value=&quot;895&quot;/&gt;&lt;/object&gt;&lt;object type=&quot;3&quot; unique_id=&quot;10052&quot;&gt;&lt;property id=&quot;20148&quot; value=&quot;5&quot;/&gt;&lt;property id=&quot;20300&quot; value=&quot;Slide 51 - &amp;quot;تغيير إعدادات المجموعة&amp;quot;&quot;/&gt;&lt;property id=&quot;20307&quot; value=&quot;896&quot;/&gt;&lt;/object&gt;&lt;object type=&quot;3&quot; unique_id=&quot;10053&quot;&gt;&lt;property id=&quot;20148&quot; value=&quot;5&quot;/&gt;&lt;property id=&quot;20300&quot; value=&quot;Slide 52&quot;/&gt;&lt;property id=&quot;20307&quot; value=&quot;897&quot;/&gt;&lt;/object&gt;&lt;object type=&quot;3&quot; unique_id=&quot;10054&quot;&gt;&lt;property id=&quot;20148&quot; value=&quot;5&quot;/&gt;&lt;property id=&quot;20300&quot; value=&quot;Slide 53 - &amp;quot;عمل مجموعات للتدريب&amp;quot;&quot;/&gt;&lt;property id=&quot;20307&quot; value=&quot;899&quot;/&gt;&lt;/object&gt;&lt;object type=&quot;3&quot; unique_id=&quot;10055&quot;&gt;&lt;property id=&quot;20148&quot; value=&quot;5&quot;/&gt;&lt;property id=&quot;20300&quot; value=&quot;Slide 54 - &amp;quot;عمل مجموعات للتدريب&amp;quot;&quot;/&gt;&lt;property id=&quot;20307&quot; value=&quot;900&quot;/&gt;&lt;/object&gt;&lt;object type=&quot;3&quot; unique_id=&quot;10056&quot;&gt;&lt;property id=&quot;20148&quot; value=&quot;5&quot;/&gt;&lt;property id=&quot;20300&quot; value=&quot;Slide 55 - &amp;quot;توزيع الفصل إلى مجموعات صغيرة &amp;amp;#x09;Small Groups&amp;quot;&quot;/&gt;&lt;property id=&quot;20307&quot; value=&quot;886&quot;/&gt;&lt;/object&gt;&lt;object type=&quot;3&quot; unique_id=&quot;10057&quot;&gt;&lt;property id=&quot;20148&quot; value=&quot;5&quot;/&gt;&lt;property id=&quot;20300&quot; value=&quot;Slide 56 - &amp;quot;إعداد الفصل الافتراضي&amp;amp;#x09;&amp;amp;#x09;group&amp;quot;&quot;/&gt;&lt;property id=&quot;20307&quot; value=&quot;885&quot;/&gt;&lt;/object&gt;&lt;object type=&quot;3&quot; unique_id=&quot;10058&quot;&gt;&lt;property id=&quot;20148&quot; value=&quot;5&quot;/&gt;&lt;property id=&quot;20300&quot; value=&quot;Slide 57 - &amp;quot;إعداد الفصل الافتراضي&amp;amp;#x09;&amp;amp;#x09;group&amp;quot;&quot;/&gt;&lt;property id=&quot;20307&quot; value=&quot;887&quot;/&gt;&lt;/object&gt;&lt;object type=&quot;3&quot; unique_id=&quot;10059&quot;&gt;&lt;property id=&quot;20148&quot; value=&quot;5&quot;/&gt;&lt;property id=&quot;20300&quot; value=&quot;Slide 58 - &amp;quot;إرسال الملاحظات و التنبيهات&amp;quot;&quot;/&gt;&lt;property id=&quot;20307&quot; value=&quot;871&quot;/&gt;&lt;/object&gt;&lt;object type=&quot;3&quot; unique_id=&quot;10060&quot;&gt;&lt;property id=&quot;20148&quot; value=&quot;5&quot;/&gt;&lt;property id=&quot;20300&quot; value=&quot;Slide 59 - &amp;quot;إرسال الملاحظات و التنبيهات&amp;quot;&quot;/&gt;&lt;property id=&quot;20307&quot; value=&quot;806&quot;/&gt;&lt;/object&gt;&lt;object type=&quot;3&quot; unique_id=&quot;10061&quot;&gt;&lt;property id=&quot;20148&quot; value=&quot;5&quot;/&gt;&lt;property id=&quot;20300&quot; value=&quot;Slide 60 - &amp;quot;إرسال الملاحظات و التنبيهات&amp;quot;&quot;/&gt;&lt;property id=&quot;20307&quot; value=&quot;807&quot;/&gt;&lt;/object&gt;&lt;object type=&quot;3&quot; unique_id=&quot;10062&quot;&gt;&lt;property id=&quot;20148&quot; value=&quot;5&quot;/&gt;&lt;property id=&quot;20300&quot; value=&quot;Slide 61 - &amp;quot;إرسال الملاحظات و التنبيهات&amp;quot;&quot;/&gt;&lt;property id=&quot;20307&quot; value=&quot;808&quot;/&gt;&lt;/object&gt;&lt;object type=&quot;3&quot; unique_id=&quot;10063&quot;&gt;&lt;property id=&quot;20148&quot; value=&quot;5&quot;/&gt;&lt;property id=&quot;20300&quot; value=&quot;Slide 62 - &amp;quot;إرسال التنبيهات&amp;quot;&quot;/&gt;&lt;property id=&quot;20307&quot; value=&quot;843&quot;/&gt;&lt;/object&gt;&lt;object type=&quot;3&quot; unique_id=&quot;10064&quot;&gt;&lt;property id=&quot;20148&quot; value=&quot;5&quot;/&gt;&lt;property id=&quot;20300&quot; value=&quot;Slide 63 - &amp;quot;إرسال التنبيهات&amp;quot;&quot;/&gt;&lt;property id=&quot;20307&quot; value=&quot;844&quot;/&gt;&lt;/object&gt;&lt;object type=&quot;3&quot; unique_id=&quot;10065&quot;&gt;&lt;property id=&quot;20148&quot; value=&quot;5&quot;/&gt;&lt;property id=&quot;20300&quot; value=&quot;Slide 64 - &amp;quot;إرسال التنبيهات&amp;quot;&quot;/&gt;&lt;property id=&quot;20307&quot; value=&quot;809&quot;/&gt;&lt;/object&gt;&lt;object type=&quot;3&quot; unique_id=&quot;10066&quot;&gt;&lt;property id=&quot;20148&quot; value=&quot;5&quot;/&gt;&lt;property id=&quot;20300&quot; value=&quot;Slide 65 - &amp;quot;الاختبارات&amp;quot;&quot;/&gt;&lt;property id=&quot;20307&quot; value=&quot;870&quot;/&gt;&lt;/object&gt;&lt;object type=&quot;3&quot; unique_id=&quot;10067&quot;&gt;&lt;property id=&quot;20148&quot; value=&quot;5&quot;/&gt;&lt;property id=&quot;20300&quot; value=&quot;Slide 66 - &amp;quot;الاختبارات&amp;quot;&quot;/&gt;&lt;property id=&quot;20307&quot; value=&quot;810&quot;/&gt;&lt;/object&gt;&lt;object type=&quot;3&quot; unique_id=&quot;10068&quot;&gt;&lt;property id=&quot;20148&quot; value=&quot;5&quot;/&gt;&lt;property id=&quot;20300&quot; value=&quot;Slide 67 - &amp;quot;الاختبارات&amp;quot;&quot;/&gt;&lt;property id=&quot;20307&quot; value=&quot;811&quot;/&gt;&lt;/object&gt;&lt;object type=&quot;3&quot; unique_id=&quot;10069&quot;&gt;&lt;property id=&quot;20148&quot; value=&quot;5&quot;/&gt;&lt;property id=&quot;20300&quot; value=&quot;Slide 68 - &amp;quot;الاختبارات&amp;quot;&quot;/&gt;&lt;property id=&quot;20307&quot; value=&quot;859&quot;/&gt;&lt;/object&gt;&lt;object type=&quot;3&quot; unique_id=&quot;10070&quot;&gt;&lt;property id=&quot;20148&quot; value=&quot;5&quot;/&gt;&lt;property id=&quot;20300&quot; value=&quot;Slide 69 - &amp;quot;الاختبارات&amp;quot;&quot;/&gt;&lt;property id=&quot;20307&quot; value=&quot;812&quot;/&gt;&lt;/object&gt;&lt;object type=&quot;3&quot; unique_id=&quot;10071&quot;&gt;&lt;property id=&quot;20148&quot; value=&quot;5&quot;/&gt;&lt;property id=&quot;20300&quot; value=&quot;Slide 70 - &amp;quot;المهام و الواجبات&amp;quot;&quot;/&gt;&lt;property id=&quot;20307&quot; value=&quot;872&quot;/&gt;&lt;/object&gt;&lt;object type=&quot;3&quot; unique_id=&quot;10072&quot;&gt;&lt;property id=&quot;20148&quot; value=&quot;5&quot;/&gt;&lt;property id=&quot;20300&quot; value=&quot;Slide 71 - &amp;quot;المهام و الواجبات&amp;quot;&quot;/&gt;&lt;property id=&quot;20307&quot; value=&quot;857&quot;/&gt;&lt;/object&gt;&lt;object type=&quot;3&quot; unique_id=&quot;10073&quot;&gt;&lt;property id=&quot;20148&quot; value=&quot;5&quot;/&gt;&lt;property id=&quot;20300&quot; value=&quot;Slide 72 - &amp;quot;المهام و الواجبات&amp;quot;&quot;/&gt;&lt;property id=&quot;20307&quot; value=&quot;858&quot;/&gt;&lt;/object&gt;&lt;object type=&quot;3&quot; unique_id=&quot;10074&quot;&gt;&lt;property id=&quot;20148&quot; value=&quot;5&quot;/&gt;&lt;property id=&quot;20300&quot; value=&quot;Slide 73 - &amp;quot;التسجيل بحساب طالب&amp;quot;&quot;/&gt;&lt;property id=&quot;20307&quot; value=&quot;796&quot;/&gt;&lt;/object&gt;&lt;object type=&quot;3&quot; unique_id=&quot;10075&quot;&gt;&lt;property id=&quot;20148&quot; value=&quot;5&quot;/&gt;&lt;property id=&quot;20300&quot; value=&quot;Slide 74 - &amp;quot;التسجيل بحساب طالب&amp;quot;&quot;/&gt;&lt;property id=&quot;20307&quot; value=&quot;738&quot;/&gt;&lt;/object&gt;&lt;object type=&quot;3&quot; unique_id=&quot;10076&quot;&gt;&lt;property id=&quot;20148&quot; value=&quot;5&quot;/&gt;&lt;property id=&quot;20300&quot; value=&quot;Slide 75 - &amp;quot;التسجيل بحساب طالب - مثال&amp;quot;&quot;/&gt;&lt;property id=&quot;20307&quot; value=&quot;761&quot;/&gt;&lt;/object&gt;&lt;object type=&quot;3&quot; unique_id=&quot;10077&quot;&gt;&lt;property id=&quot;20148&quot; value=&quot;5&quot;/&gt;&lt;property id=&quot;20300&quot; value=&quot;Slide 76 - &amp;quot;التسجيل بحساب طالب&amp;quot;&quot;/&gt;&lt;property id=&quot;20307&quot; value=&quot;762&quot;/&gt;&lt;/object&gt;&lt;object type=&quot;3&quot; unique_id=&quot;10078&quot;&gt;&lt;property id=&quot;20148&quot; value=&quot;5&quot;/&gt;&lt;property id=&quot;20300&quot; value=&quot;Slide 77 - &amp;quot;التسجيل بحساب طالب&amp;quot;&quot;/&gt;&lt;property id=&quot;20307&quot; value=&quot;765&quot;/&gt;&lt;/object&gt;&lt;object type=&quot;3&quot; unique_id=&quot;10079&quot;&gt;&lt;property id=&quot;20148&quot; value=&quot;5&quot;/&gt;&lt;property id=&quot;20300&quot; value=&quot;Slide 78 - &amp;quot;التسجيل بحساب طالب&amp;quot;&quot;/&gt;&lt;property id=&quot;20307&quot; value=&quot;773&quot;/&gt;&lt;/object&gt;&lt;object type=&quot;3&quot; unique_id=&quot;10080&quot;&gt;&lt;property id=&quot;20148&quot; value=&quot;5&quot;/&gt;&lt;property id=&quot;20300&quot; value=&quot;Slide 79 - &amp;quot;التسجيل بحساب ولي الأمر&amp;quot;&quot;/&gt;&lt;property id=&quot;20307&quot; value=&quot;759&quot;/&gt;&lt;/object&gt;&lt;object type=&quot;3&quot; unique_id=&quot;10081&quot;&gt;&lt;property id=&quot;20148&quot; value=&quot;5&quot;/&gt;&lt;property id=&quot;20300&quot; value=&quot;Slide 80 - &amp;quot;التسجيل بحساب الوالدين&amp;quot;&quot;/&gt;&lt;property id=&quot;20307&quot; value=&quot;763&quot;/&gt;&lt;/object&gt;&lt;object type=&quot;3&quot; unique_id=&quot;10082&quot;&gt;&lt;property id=&quot;20148&quot; value=&quot;5&quot;/&gt;&lt;property id=&quot;20300&quot; value=&quot;Slide 81 - &amp;quot;التسجيل بحساب الوالدين&amp;quot;&quot;/&gt;&lt;property id=&quot;20307&quot; value=&quot;764&quot;/&gt;&lt;/object&gt;&lt;object type=&quot;3&quot; unique_id=&quot;10083&quot;&gt;&lt;property id=&quot;20148&quot; value=&quot;5&quot;/&gt;&lt;property id=&quot;20300&quot; value=&quot;Slide 82 - &amp;quot;التسجيل بحساب الوالدين&amp;quot;&quot;/&gt;&lt;property id=&quot;20307&quot; value=&quot;874&quot;/&gt;&lt;/object&gt;&lt;object type=&quot;3&quot; unique_id=&quot;10084&quot;&gt;&lt;property id=&quot;20148&quot; value=&quot;5&quot;/&gt;&lt;property id=&quot;20300&quot; value=&quot;Slide 83 - &amp;quot;التسجيل بحساب الوالدين&amp;quot;&quot;/&gt;&lt;property id=&quot;20307&quot; value=&quot;875&quot;/&gt;&lt;/object&gt;&lt;object type=&quot;3&quot; unique_id=&quot;10085&quot;&gt;&lt;property id=&quot;20148&quot; value=&quot;5&quot;/&gt;&lt;property id=&quot;20300&quot; value=&quot;Slide 84 - &amp;quot;التسجيل بحساب الوالدين&amp;quot;&quot;/&gt;&lt;property id=&quot;20307&quot; value=&quot;876&quot;/&gt;&lt;/object&gt;&lt;object type=&quot;3&quot; unique_id=&quot;10086&quot;&gt;&lt;property id=&quot;20148&quot; value=&quot;5&quot;/&gt;&lt;property id=&quot;20300&quot; value=&quot;Slide 85&quot;/&gt;&lt;property id=&quot;20307&quot; value=&quot;797&quot;/&gt;&lt;/object&gt;&lt;object type=&quot;3&quot; unique_id=&quot;10087&quot;&gt;&lt;property id=&quot;20148&quot; value=&quot;5&quot;/&gt;&lt;property id=&quot;20300&quot; value=&quot;Slide 86 - &amp;quot;التسجيل بحساب مدير&amp;quot;&quot;/&gt;&lt;property id=&quot;20307&quot; value=&quot;767&quot;/&gt;&lt;/object&gt;&lt;object type=&quot;3&quot; unique_id=&quot;10088&quot;&gt;&lt;property id=&quot;20148&quot; value=&quot;5&quot;/&gt;&lt;property id=&quot;20300&quot; value=&quot;Slide 87 - &amp;quot;التسجيل بحساب مدير&amp;quot;&quot;/&gt;&lt;property id=&quot;20307&quot; value=&quot;768&quot;/&gt;&lt;/object&gt;&lt;object type=&quot;3&quot; unique_id=&quot;10089&quot;&gt;&lt;property id=&quot;20148&quot; value=&quot;5&quot;/&gt;&lt;property id=&quot;20300&quot; value=&quot;Slide 88 - &amp;quot;التسجيل بحساب مدير&amp;quot;&quot;/&gt;&lt;property id=&quot;20307&quot; value=&quot;868&quot;/&gt;&lt;/object&gt;&lt;object type=&quot;3&quot; unique_id=&quot;10090&quot;&gt;&lt;property id=&quot;20148&quot; value=&quot;5&quot;/&gt;&lt;property id=&quot;20300&quot; value=&quot;Slide 89 - &amp;quot;التسجيل بحساب مدير&amp;quot;&quot;/&gt;&lt;property id=&quot;20307&quot; value=&quot;770&quot;/&gt;&lt;/object&gt;&lt;object type=&quot;3&quot; unique_id=&quot;10091&quot;&gt;&lt;property id=&quot;20148&quot; value=&quot;5&quot;/&gt;&lt;property id=&quot;20300&quot; value=&quot;Slide 90 - &amp;quot;التسجيل بحساب مدير&amp;quot;&quot;/&gt;&lt;property id=&quot;20307&quot; value=&quot;771&quot;/&gt;&lt;/object&gt;&lt;object type=&quot;3&quot; unique_id=&quot;10092&quot;&gt;&lt;property id=&quot;20148&quot; value=&quot;5&quot;/&gt;&lt;property id=&quot;20300&quot; value=&quot;Slide 91&quot;/&gt;&lt;property id=&quot;20307&quot; value=&quot;774&quot;/&gt;&lt;/object&gt;&lt;object type=&quot;3&quot; unique_id=&quot;10093&quot;&gt;&lt;property id=&quot;20148&quot; value=&quot;5&quot;/&gt;&lt;property id=&quot;20300&quot; value=&quot;Slide 92 - &amp;quot;الواجهة&amp;quot;&quot;/&gt;&lt;property id=&quot;20307&quot; value=&quot;792&quot;/&gt;&lt;/object&gt;&lt;object type=&quot;3&quot; unique_id=&quot;10094&quot;&gt;&lt;property id=&quot;20148&quot; value=&quot;5&quot;/&gt;&lt;property id=&quot;20300&quot; value=&quot;Slide 93 - &amp;quot;إضافة عناصر للمكتبة &amp;amp;#x09;Adding sources to the Library&amp;quot;&quot;/&gt;&lt;property id=&quot;20307&quot; value=&quot;793&quot;/&gt;&lt;/object&gt;&lt;object type=&quot;3&quot; unique_id=&quot;10095&quot;&gt;&lt;property id=&quot;20148&quot; value=&quot;5&quot;/&gt;&lt;property id=&quot;20300&quot; value=&quot;Slide 94 - &amp;quot;إضافة للمكتبة &amp;amp;#x09;Adding sources to the Library&amp;quot;&quot;/&gt;&lt;property id=&quot;20307&quot; value=&quot;794&quot;/&gt;&lt;/object&gt;&lt;object type=&quot;3&quot; unique_id=&quot;10096&quot;&gt;&lt;property id=&quot;20148&quot; value=&quot;5&quot;/&gt;&lt;property id=&quot;20300&quot; value=&quot;Slide 95 - &amp;quot;حذف عنصر من المكتبة &amp;amp;#x09;Library&amp;quot;&quot;/&gt;&lt;property id=&quot;20307&quot; value=&quot;798&quot;/&gt;&lt;/object&gt;&lt;object type=&quot;3&quot; unique_id=&quot;10097&quot;&gt;&lt;property id=&quot;20148&quot; value=&quot;5&quot;/&gt;&lt;property id=&quot;20300&quot; value=&quot;Slide 96 - &amp;quot;مجلدات المكتبة &amp;amp;#x09;Library&amp;quot;&quot;/&gt;&lt;property id=&quot;20307&quot; value=&quot;799&quot;/&gt;&lt;/object&gt;&lt;object type=&quot;3&quot; unique_id=&quot;10098&quot;&gt;&lt;property id=&quot;20148&quot; value=&quot;5&quot;/&gt;&lt;property id=&quot;20300&quot; value=&quot;Slide 97 - &amp;quot;المكتبة &amp;amp;#x09;Library&amp;quot;&quot;/&gt;&lt;property id=&quot;20307&quot; value=&quot;800&quot;/&gt;&lt;/object&gt;&lt;object type=&quot;3&quot; unique_id=&quot;10099&quot;&gt;&lt;property id=&quot;20148&quot; value=&quot;5&quot;/&gt;&lt;property id=&quot;20300&quot; value=&quot;Slide 98 - &amp;quot;المكتبة &amp;amp;#x09;Library&amp;quot;&quot;/&gt;&lt;property id=&quot;20307&quot; value=&quot;801&quot;/&gt;&lt;/object&gt;&lt;object type=&quot;3&quot; unique_id=&quot;10100&quot;&gt;&lt;property id=&quot;20148&quot; value=&quot;5&quot;/&gt;&lt;property id=&quot;20300&quot; value=&quot;Slide 99 - &amp;quot;المكتبة &amp;amp;#x09;Library&amp;quot;&quot;/&gt;&lt;property id=&quot;20307&quot; value=&quot;877&quot;/&gt;&lt;/object&gt;&lt;object type=&quot;3&quot; unique_id=&quot;10101&quot;&gt;&lt;property id=&quot;20148&quot; value=&quot;5&quot;/&gt;&lt;property id=&quot;20300&quot; value=&quot;Slide 100&quot;/&gt;&lt;property id=&quot;20307&quot; value=&quot;780&quot;/&gt;&lt;/object&gt;&lt;object type=&quot;3&quot; unique_id=&quot;10102&quot;&gt;&lt;property id=&quot;20148&quot; value=&quot;5&quot;/&gt;&lt;property id=&quot;20300&quot; value=&quot;Slide 101 - &amp;quot;متجر تطبيقات المنصة التعليمية EDOMODO&amp;quot;&quot;/&gt;&lt;property id=&quot;20307&quot; value=&quot;802&quot;/&gt;&lt;/object&gt;&lt;object type=&quot;3&quot; unique_id=&quot;10103&quot;&gt;&lt;property id=&quot;20148&quot; value=&quot;5&quot;/&gt;&lt;property id=&quot;20300&quot; value=&quot;Slide 102 - &amp;quot;متجر تطبيقات المنصة التعليمية EDOMODO&amp;quot;&quot;/&gt;&lt;property id=&quot;20307&quot; value=&quot;805&quot;/&gt;&lt;/object&gt;&lt;object type=&quot;3&quot; unique_id=&quot;10104&quot;&gt;&lt;property id=&quot;20148&quot; value=&quot;5&quot;/&gt;&lt;property id=&quot;20300&quot; value=&quot;Slide 103 - &amp;quot;متجر تطبيقات المنصة التعليمية EDOMODO&amp;quot;&quot;/&gt;&lt;property id=&quot;20307&quot; value=&quot;804&quot;/&gt;&lt;/object&gt;&lt;object type=&quot;3&quot; unique_id=&quot;10105&quot;&gt;&lt;property id=&quot;20148&quot; value=&quot;5&quot;/&gt;&lt;property id=&quot;20300&quot; value=&quot;Slide 104 - &amp;quot;تركيب برنامج إدارة الفصل المجاني &amp;quot;&quot;/&gt;&lt;property id=&quot;20307&quot; value=&quot;803&quot;/&gt;&lt;/object&gt;&lt;object type=&quot;3&quot; unique_id=&quot;10106&quot;&gt;&lt;property id=&quot;20148&quot; value=&quot;5&quot;/&gt;&lt;property id=&quot;20300&quot; value=&quot;Slide 105 - &amp;quot;إضافة البرنامج للشريط الجانبي&amp;quot;&quot;/&gt;&lt;property id=&quot;20307&quot; value=&quot;882&quot;/&gt;&lt;/object&gt;&lt;object type=&quot;3&quot; unique_id=&quot;10107&quot;&gt;&lt;property id=&quot;20148&quot; value=&quot;5&quot;/&gt;&lt;property id=&quot;20300&quot; value=&quot;Slide 106 - &amp;quot;إلغاء تنصيب برنامج&amp;quot;&quot;/&gt;&lt;property id=&quot;20307&quot; value=&quot;883&quot;/&gt;&lt;/object&gt;&lt;object type=&quot;3&quot; unique_id=&quot;10108&quot;&gt;&lt;property id=&quot;20148&quot; value=&quot;5&quot;/&gt;&lt;property id=&quot;20300&quot; value=&quot;Slide 107 - &amp;quot;إلغاء تنصيب برنامج&amp;quot;&quot;/&gt;&lt;property id=&quot;20307&quot; value=&quot;884&quot;/&gt;&lt;/object&gt;&lt;object type=&quot;3&quot; unique_id=&quot;10109&quot;&gt;&lt;property id=&quot;20148&quot; value=&quot;5&quot;/&gt;&lt;property id=&quot;20300&quot; value=&quot;Slide 108&quot;/&gt;&lt;property id=&quot;20307&quot; value=&quot;782&quot;/&gt;&lt;/object&gt;&lt;object type=&quot;3&quot; unique_id=&quot;10110&quot;&gt;&lt;property id=&quot;20148&quot; value=&quot;5&quot;/&gt;&lt;property id=&quot;20300&quot; value=&quot;Slide 109 - &amp;quot;الشارات&amp;quot;&quot;/&gt;&lt;property id=&quot;20307&quot; value=&quot;837&quot;/&gt;&lt;/object&gt;&lt;object type=&quot;3&quot; unique_id=&quot;10111&quot;&gt;&lt;property id=&quot;20148&quot; value=&quot;5&quot;/&gt;&lt;property id=&quot;20300&quot; value=&quot;Slide 110 - &amp;quot;الشارات&amp;quot;&quot;/&gt;&lt;property id=&quot;20307&quot; value=&quot;838&quot;/&gt;&lt;/object&gt;&lt;object type=&quot;3&quot; unique_id=&quot;10112&quot;&gt;&lt;property id=&quot;20148&quot; value=&quot;5&quot;/&gt;&lt;property id=&quot;20300&quot; value=&quot;Slide 111 - &amp;quot;الشارات&amp;quot;&quot;/&gt;&lt;property id=&quot;20307&quot; value=&quot;839&quot;/&gt;&lt;/object&gt;&lt;object type=&quot;3&quot; unique_id=&quot;10113&quot;&gt;&lt;property id=&quot;20148&quot; value=&quot;5&quot;/&gt;&lt;property id=&quot;20300&quot; value=&quot;Slide 112 - &amp;quot;الشارات&amp;quot;&quot;/&gt;&lt;property id=&quot;20307&quot; value=&quot;840&quot;/&gt;&lt;/object&gt;&lt;object type=&quot;3&quot; unique_id=&quot;10114&quot;&gt;&lt;property id=&quot;20148&quot; value=&quot;5&quot;/&gt;&lt;property id=&quot;20300&quot; value=&quot;Slide 113 - &amp;quot;الشارات&amp;quot;&quot;/&gt;&lt;property id=&quot;20307&quot; value=&quot;841&quot;/&gt;&lt;/object&gt;&lt;object type=&quot;3&quot; unique_id=&quot;10115&quot;&gt;&lt;property id=&quot;20148&quot; value=&quot;5&quot;/&gt;&lt;property id=&quot;20300&quot; value=&quot;Slide 114 - &amp;quot;حذف و تكرار الشارات&amp;quot;&quot;/&gt;&lt;property id=&quot;20307&quot; value=&quot;842&quot;/&gt;&lt;/object&gt;&lt;object type=&quot;3&quot; unique_id=&quot;10116&quot;&gt;&lt;property id=&quot;20148&quot; value=&quot;5&quot;/&gt;&lt;property id=&quot;20300&quot; value=&quot;Slide 115&quot;/&gt;&lt;property id=&quot;20307&quot; value=&quot;781&quot;/&gt;&lt;/object&gt;&lt;object type=&quot;3&quot; unique_id=&quot;10117&quot;&gt;&lt;property id=&quot;20148&quot; value=&quot;5&quot;/&gt;&lt;property id=&quot;20300&quot; value=&quot;Slide 116 - &amp;quot;التواصل مع معلمين في مجتمع Edmodo&amp;quot;&quot;/&gt;&lt;property id=&quot;20307&quot; value=&quot;845&quot;/&gt;&lt;/object&gt;&lt;object type=&quot;3&quot; unique_id=&quot;10118&quot;&gt;&lt;property id=&quot;20148&quot; value=&quot;5&quot;/&gt;&lt;property id=&quot;20300&quot; value=&quot;Slide 117 - &amp;quot;التواصل مع معلمين في مجتمع Edmodo&amp;quot;&quot;/&gt;&lt;property id=&quot;20307&quot; value=&quot;846&quot;/&gt;&lt;/object&gt;&lt;object type=&quot;3&quot; unique_id=&quot;10119&quot;&gt;&lt;property id=&quot;20148&quot; value=&quot;5&quot;/&gt;&lt;property id=&quot;20300&quot; value=&quot;Slide 118 - &amp;quot;التواصل مع معلمين في مجتمع Edmodo&amp;quot;&quot;/&gt;&lt;property id=&quot;20307&quot; value=&quot;889&quot;/&gt;&lt;/object&gt;&lt;object type=&quot;3&quot; unique_id=&quot;10120&quot;&gt;&lt;property id=&quot;20148&quot; value=&quot;5&quot;/&gt;&lt;property id=&quot;20300&quot; value=&quot;Slide 119 - &amp;quot;التواصل مع معلمين في مجتمع Edmodo&amp;quot;&quot;/&gt;&lt;property id=&quot;20307&quot; value=&quot;888&quot;/&gt;&lt;/object&gt;&lt;object type=&quot;3&quot; unique_id=&quot;10121&quot;&gt;&lt;property id=&quot;20148&quot; value=&quot;5&quot;/&gt;&lt;property id=&quot;20300&quot; value=&quot;Slide 120 - &amp;quot;التواصل مع معلمين في مجتمع Edmodo&amp;quot;&quot;/&gt;&lt;property id=&quot;20307&quot; value=&quot;850&quot;/&gt;&lt;/object&gt;&lt;object type=&quot;3&quot; unique_id=&quot;10122&quot;&gt;&lt;property id=&quot;20148&quot; value=&quot;5&quot;/&gt;&lt;property id=&quot;20300&quot; value=&quot;Slide 121 - &amp;quot;التواصل مع معلمين في مجتمع Edmodo&amp;quot;&quot;/&gt;&lt;property id=&quot;20307&quot; value=&quot;851&quot;/&gt;&lt;/object&gt;&lt;object type=&quot;3&quot; unique_id=&quot;10123&quot;&gt;&lt;property id=&quot;20148&quot; value=&quot;5&quot;/&gt;&lt;property id=&quot;20300&quot; value=&quot;Slide 122 - &amp;quot;التواصل مع معلمين في مجتمع Edmodo&amp;quot;&quot;/&gt;&lt;property id=&quot;20307&quot; value=&quot;847&quot;/&gt;&lt;/object&gt;&lt;object type=&quot;3&quot; unique_id=&quot;10124&quot;&gt;&lt;property id=&quot;20148&quot; value=&quot;5&quot;/&gt;&lt;property id=&quot;20300&quot; value=&quot;Slide 123 - &amp;quot;مجتمعات و مجموعات عالم Edmodo&amp;quot;&quot;/&gt;&lt;property id=&quot;20307&quot; value=&quot;835&quot;/&gt;&lt;/object&gt;&lt;object type=&quot;3&quot; unique_id=&quot;10125&quot;&gt;&lt;property id=&quot;20148&quot; value=&quot;5&quot;/&gt;&lt;property id=&quot;20300&quot; value=&quot;Slide 124 - &amp;quot;مجتمعات و مجموعات عالم Edmodo&amp;quot;&quot;/&gt;&lt;property id=&quot;20307&quot; value=&quot;849&quot;/&gt;&lt;/object&gt;&lt;object type=&quot;3&quot; unique_id=&quot;10126&quot;&gt;&lt;property id=&quot;20148&quot; value=&quot;5&quot;/&gt;&lt;property id=&quot;20300&quot; value=&quot;Slide 125 - &amp;quot;مجتمعات و مجموعات عالم Edmodo&amp;quot;&quot;/&gt;&lt;property id=&quot;20307&quot; value=&quot;848&quot;/&gt;&lt;/object&gt;&lt;object type=&quot;3&quot; unique_id=&quot;10127&quot;&gt;&lt;property id=&quot;20148&quot; value=&quot;5&quot;/&gt;&lt;property id=&quot;20300&quot; value=&quot;Slide 126 - &amp;quot;مجتمعات و مجموعات عالم Edmodo&amp;quot;&quot;/&gt;&lt;property id=&quot;20307&quot; value=&quot;852&quot;/&gt;&lt;/object&gt;&lt;object type=&quot;3&quot; unique_id=&quot;10128&quot;&gt;&lt;property id=&quot;20148&quot; value=&quot;5&quot;/&gt;&lt;property id=&quot;20300&quot; value=&quot;Slide 127 - &amp;quot;مجتمعات و مجموعات عالم Edmodo&amp;quot;&quot;/&gt;&lt;property id=&quot;20307&quot; value=&quot;853&quot;/&gt;&lt;/object&gt;&lt;object type=&quot;3&quot; unique_id=&quot;10129&quot;&gt;&lt;property id=&quot;20148&quot; value=&quot;5&quot;/&gt;&lt;property id=&quot;20300&quot; value=&quot;Slide 128 - &amp;quot;مجتمعات و مجموعات عالم Edmodo&amp;quot;&quot;/&gt;&lt;property id=&quot;20307&quot; value=&quot;854&quot;/&gt;&lt;/object&gt;&lt;object type=&quot;3&quot; unique_id=&quot;10130&quot;&gt;&lt;property id=&quot;20148&quot; value=&quot;5&quot;/&gt;&lt;property id=&quot;20300&quot; value=&quot;Slide 129 - &amp;quot;مجتمعات و مجموعات عالم Edmodo&amp;quot;&quot;/&gt;&lt;property id=&quot;20307&quot; value=&quot;855&quot;/&gt;&lt;/object&gt;&lt;object type=&quot;3&quot; unique_id=&quot;10131&quot;&gt;&lt;property id=&quot;20148&quot; value=&quot;5&quot;/&gt;&lt;property id=&quot;20300&quot; value=&quot;Slide 130 - &amp;quot;Edmodo Planner&amp;quot;&quot;/&gt;&lt;property id=&quot;20307&quot; value=&quot;878&quot;/&gt;&lt;/object&gt;&lt;object type=&quot;3&quot; unique_id=&quot;10132&quot;&gt;&lt;property id=&quot;20148&quot; value=&quot;5&quot;/&gt;&lt;property id=&quot;20300&quot; value=&quot;Slide 131 - &amp;quot;00&amp;quot;&quot;/&gt;&lt;property id=&quot;20307&quot; value=&quot;880&quot;/&gt;&lt;/object&gt;&lt;object type=&quot;3&quot; unique_id=&quot;10133&quot;&gt;&lt;property id=&quot;20148&quot; value=&quot;5&quot;/&gt;&lt;property id=&quot;20300&quot; value=&quot;Slide 132 - &amp;quot;00&amp;quot;&quot;/&gt;&lt;property id=&quot;20307&quot; value=&quot;881&quot;/&gt;&lt;/object&gt;&lt;object type=&quot;3&quot; unique_id=&quot;10134&quot;&gt;&lt;property id=&quot;20148&quot; value=&quot;5&quot;/&gt;&lt;property id=&quot;20300&quot; value=&quot;Slide 133 - &amp;quot;مجتمعات و مجموعات عالم Edmodo&amp;quot;&quot;/&gt;&lt;property id=&quot;20307&quot; value=&quot;879&quot;/&gt;&lt;/object&gt;&lt;object type=&quot;3&quot; unique_id=&quot;10135&quot;&gt;&lt;property id=&quot;20148&quot; value=&quot;5&quot;/&gt;&lt;property id=&quot;20300&quot; value=&quot;Slide 134&quot;/&gt;&lt;property id=&quot;20307&quot; value=&quot;901&quot;/&gt;&lt;/object&gt;&lt;object type=&quot;3&quot; unique_id=&quot;10136&quot;&gt;&lt;property id=&quot;20148&quot; value=&quot;5&quot;/&gt;&lt;property id=&quot;20300&quot; value=&quot;Slide 135 - &amp;quot;البرنامج Explain Everything&amp;quot;&quot;/&gt;&lt;property id=&quot;20307&quot; value=&quot;902&quot;/&gt;&lt;/object&gt;&lt;object type=&quot;3&quot; unique_id=&quot;10137&quot;&gt;&lt;property id=&quot;20148&quot; value=&quot;5&quot;/&gt;&lt;property id=&quot;20300&quot; value=&quot;Slide 136 - &amp;quot;البرنامج Show Me interactive whiteboard&amp;quot;&quot;/&gt;&lt;property id=&quot;20307&quot; value=&quot;903&quot;/&gt;&lt;/object&gt;&lt;object type=&quot;3&quot; unique_id=&quot;10138&quot;&gt;&lt;property id=&quot;20148&quot; value=&quot;5&quot;/&gt;&lt;property id=&quot;20300&quot; value=&quot;Slide 137 - &amp;quot;البرنامج Show Me&amp;quot;&quot;/&gt;&lt;property id=&quot;20307&quot; value=&quot;904&quot;/&gt;&lt;/object&gt;&lt;object type=&quot;3&quot; unique_id=&quot;10139&quot;&gt;&lt;property id=&quot;20148&quot; value=&quot;5&quot;/&gt;&lt;property id=&quot;20300&quot; value=&quot;Slide 138 - &amp;quot;البرنامج Flipboard&amp;quot;&quot;/&gt;&lt;property id=&quot;20307&quot; value=&quot;905&quot;/&gt;&lt;/object&gt;&lt;object type=&quot;3&quot; unique_id=&quot;10140&quot;&gt;&lt;property id=&quot;20148&quot; value=&quot;5&quot;/&gt;&lt;property id=&quot;20300&quot; value=&quot;Slide 139 - &amp;quot;البرنامج Diigo&amp;quot;&quot;/&gt;&lt;property id=&quot;20307&quot; value=&quot;906&quot;/&gt;&lt;/object&gt;&lt;object type=&quot;3&quot; unique_id=&quot;10141&quot;&gt;&lt;property id=&quot;20148&quot; value=&quot;5&quot;/&gt;&lt;property id=&quot;20300&quot; value=&quot;Slide 140 - &amp;quot;البرنامج Stick Pick&amp;quot;&quot;/&gt;&lt;property id=&quot;20307&quot; value=&quot;907&quot;/&gt;&lt;/object&gt;&lt;object type=&quot;3&quot; unique_id=&quot;10142&quot;&gt;&lt;property id=&quot;20148&quot; value=&quot;5&quot;/&gt;&lt;property id=&quot;20300&quot; value=&quot;Slide 141 - &amp;quot;البرنامج Common Core Standards&amp;quot;&quot;/&gt;&lt;property id=&quot;20307&quot; value=&quot;908&quot;/&gt;&lt;/object&gt;&lt;object type=&quot;3&quot; unique_id=&quot;10143&quot;&gt;&lt;property id=&quot;20148&quot; value=&quot;5&quot;/&gt;&lt;property id=&quot;20300&quot; value=&quot;Slide 142 - &amp;quot;البرنامج GeoGebra&amp;quot;&quot;/&gt;&lt;property id=&quot;20307&quot; value=&quot;909&quot;/&gt;&lt;/object&gt;&lt;object type=&quot;3&quot; unique_id=&quot;10144&quot;&gt;&lt;property id=&quot;20148&quot; value=&quot;5&quot;/&gt;&lt;property id=&quot;20300&quot; value=&quot;Slide 143&quot;/&gt;&lt;property id=&quot;20307&quot; value=&quot;910&quot;/&gt;&lt;/object&gt;&lt;object type=&quot;3&quot; unique_id=&quot;10145&quot;&gt;&lt;property id=&quot;20148&quot; value=&quot;5&quot;/&gt;&lt;property id=&quot;20300&quot; value=&quot;Slide 144 - &amp;quot;البرنامج khanacademy&amp;quot;&quot;/&gt;&lt;property id=&quot;20307&quot; value=&quot;911&quot;/&gt;&lt;/object&gt;&lt;object type=&quot;3&quot; unique_id=&quot;10146&quot;&gt;&lt;property id=&quot;20148&quot; value=&quot;5&quot;/&gt;&lt;property id=&quot;20300&quot; value=&quot;Slide 145 - &amp;quot;البرنامج Lynda&amp;quot;&quot;/&gt;&lt;property id=&quot;20307&quot; value=&quot;912&quot;/&gt;&lt;/object&gt;&lt;object type=&quot;3&quot; unique_id=&quot;10147&quot;&gt;&lt;property id=&quot;20148&quot; value=&quot;5&quot;/&gt;&lt;property id=&quot;20300&quot; value=&quot;Slide 146 - &amp;quot;البرنامج not ability&amp;quot;&quot;/&gt;&lt;property id=&quot;20307&quot; value=&quot;913&quot;/&gt;&lt;/object&gt;&lt;object type=&quot;3&quot; unique_id=&quot;10148&quot;&gt;&lt;property id=&quot;20148&quot; value=&quot;5&quot;/&gt;&lt;property id=&quot;20300&quot; value=&quot;Slide 147 - &amp;quot;البرنامج Google keep&amp;quot;&quot;/&gt;&lt;property id=&quot;20307&quot; value=&quot;914&quot;/&gt;&lt;/object&gt;&lt;object type=&quot;3&quot; unique_id=&quot;10149&quot;&gt;&lt;property id=&quot;20148&quot; value=&quot;5&quot;/&gt;&lt;property id=&quot;20300&quot; value=&quot;Slide 148 - &amp;quot;البرنامج evernote&amp;quot;&quot;/&gt;&lt;property id=&quot;20307&quot; value=&quot;915&quot;/&gt;&lt;/object&gt;&lt;object type=&quot;3&quot; unique_id=&quot;10150&quot;&gt;&lt;property id=&quot;20148&quot; value=&quot;5&quot;/&gt;&lt;property id=&quot;20300&quot; value=&quot;Slide 149 - &amp;quot;البرنامج brainpop&amp;quot;&quot;/&gt;&lt;property id=&quot;20307&quot; value=&quot;916&quot;/&gt;&lt;/object&gt;&lt;object type=&quot;3&quot; unique_id=&quot;10151&quot;&gt;&lt;property id=&quot;20148&quot; value=&quot;5&quot;/&gt;&lt;property id=&quot;20300&quot; value=&quot;Slide 150&quot;/&gt;&lt;property id=&quot;20307&quot; value=&quot;917&quot;/&gt;&lt;/object&gt;&lt;object type=&quot;3&quot; unique_id=&quot;10152&quot;&gt;&lt;property id=&quot;20148&quot; value=&quot;5&quot;/&gt;&lt;property id=&quot;20300&quot; value=&quot;Slide 151 - &amp;quot;البرنامج Class Dojo&amp;quot;&quot;/&gt;&lt;property id=&quot;20307&quot; value=&quot;918&quot;/&gt;&lt;/object&gt;&lt;object type=&quot;3&quot; unique_id=&quot;10153&quot;&gt;&lt;property id=&quot;20148&quot; value=&quot;5&quot;/&gt;&lt;property id=&quot;20300&quot; value=&quot;Slide 152 - &amp;quot;البرنامج Class Dojo&amp;quot;&quot;/&gt;&lt;property id=&quot;20307&quot; value=&quot;919&quot;/&gt;&lt;/object&gt;&lt;object type=&quot;3&quot; unique_id=&quot;10154&quot;&gt;&lt;property id=&quot;20148&quot; value=&quot;5&quot;/&gt;&lt;property id=&quot;20300&quot; value=&quot;Slide 153 - &amp;quot;البرنامج Class Dojo&amp;quot;&quot;/&gt;&lt;property id=&quot;20307&quot; value=&quot;920&quot;/&gt;&lt;/object&gt;&lt;object type=&quot;3&quot; unique_id=&quot;10155&quot;&gt;&lt;property id=&quot;20148&quot; value=&quot;5&quot;/&gt;&lt;property id=&quot;20300&quot; value=&quot;Slide 154 - &amp;quot;البرنامج Class Dojo&amp;quot;&quot;/&gt;&lt;property id=&quot;20307&quot; value=&quot;921&quot;/&gt;&lt;/object&gt;&lt;object type=&quot;3&quot; unique_id=&quot;10156&quot;&gt;&lt;property id=&quot;20148&quot; value=&quot;5&quot;/&gt;&lt;property id=&quot;20300&quot; value=&quot;Slide 155 - &amp;quot;البرنامج Class Dojo&amp;quot;&quot;/&gt;&lt;property id=&quot;20307&quot; value=&quot;922&quot;/&gt;&lt;/object&gt;&lt;object type=&quot;3&quot; unique_id=&quot;10157&quot;&gt;&lt;property id=&quot;20148&quot; value=&quot;5&quot;/&gt;&lt;property id=&quot;20300&quot; value=&quot;Slide 156 - &amp;quot;التسجيل بحساب طالب&amp;quot;&quot;/&gt;&lt;property id=&quot;20307&quot; value=&quot;923&quot;/&gt;&lt;/object&gt;&lt;object type=&quot;3&quot; unique_id=&quot;27466&quot;&gt;&lt;property id=&quot;20148&quot; value=&quot;5&quot;/&gt;&lt;property id=&quot;20300&quot; value=&quot;Slide 2 - &amp;quot;المنصة التعليمية EDOMODO&amp;quot;&quot;/&gt;&lt;property id=&quot;20307&quot; value=&quot;924&quot;/&gt;&lt;/object&gt;&lt;/object&gt;&lt;object type=&quot;8&quot; unique_id=&quot;10314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مشربية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مشربي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ذروة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15091</TotalTime>
  <Words>2414</Words>
  <Application>Microsoft Office PowerPoint</Application>
  <PresentationFormat>عرض على الشاشة (4:3)</PresentationFormat>
  <Paragraphs>755</Paragraphs>
  <Slides>113</Slides>
  <Notes>61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113</vt:i4>
      </vt:variant>
    </vt:vector>
  </HeadingPairs>
  <TitlesOfParts>
    <vt:vector size="133" baseType="lpstr">
      <vt:lpstr>29LT Bukra Bold</vt:lpstr>
      <vt:lpstr>A Thuluth</vt:lpstr>
      <vt:lpstr>Adobe Arabic</vt:lpstr>
      <vt:lpstr>AF_Taif Normal</vt:lpstr>
      <vt:lpstr>AGA Aladdin Regular</vt:lpstr>
      <vt:lpstr>Aljazeera</vt:lpstr>
      <vt:lpstr>Arial</vt:lpstr>
      <vt:lpstr>BoutrosART</vt:lpstr>
      <vt:lpstr>Calibri</vt:lpstr>
      <vt:lpstr>Century Schoolbook</vt:lpstr>
      <vt:lpstr>Sultan bold</vt:lpstr>
      <vt:lpstr>Times New Roman</vt:lpstr>
      <vt:lpstr>Traditional Arabic</vt:lpstr>
      <vt:lpstr>Univers Next Arabic</vt:lpstr>
      <vt:lpstr>Wingdings</vt:lpstr>
      <vt:lpstr>Wingdings 2</vt:lpstr>
      <vt:lpstr>مشربية</vt:lpstr>
      <vt:lpstr>11_مشربية</vt:lpstr>
      <vt:lpstr>7_مشربية</vt:lpstr>
      <vt:lpstr>4_مشربية</vt:lpstr>
      <vt:lpstr>عرض تقديمي في PowerPoint</vt:lpstr>
      <vt:lpstr>عرض تقديمي في PowerPoint</vt:lpstr>
      <vt:lpstr>عرض تقديمي في PowerPoint</vt:lpstr>
      <vt:lpstr>الحقوق غير محفوظة </vt:lpstr>
      <vt:lpstr>كامتيجا Camtasia Studio</vt:lpstr>
      <vt:lpstr>كامتيجا Camtasia Studio</vt:lpstr>
      <vt:lpstr>عرض تقديمي في PowerPoint</vt:lpstr>
      <vt:lpstr>ما هي المشكلات التعليمية التي يمكن لويبلي أن يحلها؟</vt:lpstr>
      <vt:lpstr>المنصة التعليمية EDOMODO</vt:lpstr>
      <vt:lpstr>عرض تقديمي في PowerPoint</vt:lpstr>
      <vt:lpstr>المنصة التعليمية EDOMODO</vt:lpstr>
      <vt:lpstr>عرض تقديمي في PowerPoint</vt:lpstr>
      <vt:lpstr>المنصة التعليمية EDOMODO</vt:lpstr>
      <vt:lpstr>المنصة التعليمية EDOMODO</vt:lpstr>
      <vt:lpstr>يعتبر إدمودو أكبر شبكة تعليمية اجتماعية في العالم</vt:lpstr>
      <vt:lpstr>المنصة التعليمية EDOMODO</vt:lpstr>
      <vt:lpstr>المنصة التعليمية EDOMODO</vt:lpstr>
      <vt:lpstr>المنصة التعليمية EDOMODO</vt:lpstr>
      <vt:lpstr>عرض تقديمي في PowerPoint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التسجيل بموقع EDMODO</vt:lpstr>
      <vt:lpstr>عرض تقديمي في PowerPoint</vt:lpstr>
      <vt:lpstr>أولى الخطوات</vt:lpstr>
      <vt:lpstr>أولى الخطوات</vt:lpstr>
      <vt:lpstr>أولى الخطوات</vt:lpstr>
      <vt:lpstr>إعدادات الملف الشخصي</vt:lpstr>
      <vt:lpstr>إعدادات الملف الشخصي</vt:lpstr>
      <vt:lpstr>إعدادات الملف الشخصي</vt:lpstr>
      <vt:lpstr>إعدادات الملف الشخصي</vt:lpstr>
      <vt:lpstr>إعدادات الملف الشخصي</vt:lpstr>
      <vt:lpstr>إعدادات الملف الشخصي</vt:lpstr>
      <vt:lpstr>إعدادات الملف الشخصي</vt:lpstr>
      <vt:lpstr>إعدادات الملف الشخصي</vt:lpstr>
      <vt:lpstr>إعدادات الحساب</vt:lpstr>
      <vt:lpstr>إعدادات الملف الشخصي</vt:lpstr>
      <vt:lpstr>إعدادات الملف الشخصي</vt:lpstr>
      <vt:lpstr>إعدادات الحساب – تحديد الرابط</vt:lpstr>
      <vt:lpstr>إعدادات الحساب</vt:lpstr>
      <vt:lpstr>إعدادات الحساب</vt:lpstr>
      <vt:lpstr>إعدادات الحساب – التنبيهات</vt:lpstr>
      <vt:lpstr>إعدادات الحساب – التنبيهات</vt:lpstr>
      <vt:lpstr>إعدادات الحساب – تغيير كلمة السر</vt:lpstr>
      <vt:lpstr>إعدادات الحساب – الخصوصية</vt:lpstr>
      <vt:lpstr>إعدادات الحساب – الخصوصية</vt:lpstr>
      <vt:lpstr>إعداد الفصل الافتراضي</vt:lpstr>
      <vt:lpstr>إعدادات الحساب – تحديد الرابط</vt:lpstr>
      <vt:lpstr>إعدادات الحساب – تحديد الرابط</vt:lpstr>
      <vt:lpstr>طرق دعوة الطلاب للانضمام للفصل الدراسي</vt:lpstr>
      <vt:lpstr>انضمام الطلاب لفصل</vt:lpstr>
      <vt:lpstr>إنشاء فصل افتراضي جديد</vt:lpstr>
      <vt:lpstr>التسجيل بحساب طالب</vt:lpstr>
      <vt:lpstr>انضمام الطلاب لفصل</vt:lpstr>
      <vt:lpstr>انضمام الطلاب لفصل</vt:lpstr>
      <vt:lpstr>انضمام الطلاب لفصل</vt:lpstr>
      <vt:lpstr>انضمام الطلاب لفصل</vt:lpstr>
      <vt:lpstr>انضمام الطلاب لفصل</vt:lpstr>
      <vt:lpstr>انضمام الطلاب لفصل</vt:lpstr>
      <vt:lpstr>انضمام الطلاب لفصل</vt:lpstr>
      <vt:lpstr>انضمام الطلاب لفصل</vt:lpstr>
      <vt:lpstr>جرب الآن الانضمام كطالب</vt:lpstr>
      <vt:lpstr>التسجيل بحساب ولي الأمر</vt:lpstr>
      <vt:lpstr>التسجيل بحساب الوالدين</vt:lpstr>
      <vt:lpstr>التسجيل بحساب الوالدين</vt:lpstr>
      <vt:lpstr>التسجيل بحساب الوالدين</vt:lpstr>
      <vt:lpstr>التسجيل بحساب الوالدين</vt:lpstr>
      <vt:lpstr>التسجيل بحساب الوالدين</vt:lpstr>
      <vt:lpstr>التسجيل بحساب الوالدين</vt:lpstr>
      <vt:lpstr>التسجيل بحساب الوالدين</vt:lpstr>
      <vt:lpstr>جرب الآن الانضمام كولي أمر</vt:lpstr>
      <vt:lpstr>عمل مجموعات للتدريب</vt:lpstr>
      <vt:lpstr>عرض تقديمي في PowerPoint</vt:lpstr>
      <vt:lpstr>عمل مجموعات للتدريب</vt:lpstr>
      <vt:lpstr>عمل مجموعات للتدريب</vt:lpstr>
      <vt:lpstr>عمل مجموعات للتدريب</vt:lpstr>
      <vt:lpstr>جرب الآن الانضمام لمجموعة عمل</vt:lpstr>
      <vt:lpstr>إرسال الملاحظات و التنبيهات</vt:lpstr>
      <vt:lpstr>إرسال الملاحظات و التنبيهات</vt:lpstr>
      <vt:lpstr>إرسال الملاحظات و التنبيهات</vt:lpstr>
      <vt:lpstr>إرسال الملاحظات و التنبيهات</vt:lpstr>
      <vt:lpstr>إرسال التنبيهات</vt:lpstr>
      <vt:lpstr>إرسال التنبيهات</vt:lpstr>
      <vt:lpstr>إرسال التنبيهات</vt:lpstr>
      <vt:lpstr>إرسال التنبيهات</vt:lpstr>
      <vt:lpstr>جرب الآن ... إرسال ملاحظات</vt:lpstr>
      <vt:lpstr>الاختبارات</vt:lpstr>
      <vt:lpstr>الاختبارات</vt:lpstr>
      <vt:lpstr>الاختبارات</vt:lpstr>
      <vt:lpstr>كتابة أسئلة الاختبارات</vt:lpstr>
      <vt:lpstr>الاختبارات</vt:lpstr>
      <vt:lpstr>الاختبارات</vt:lpstr>
      <vt:lpstr>الاختبارات</vt:lpstr>
      <vt:lpstr>الاختبارات</vt:lpstr>
      <vt:lpstr>الاختبارات</vt:lpstr>
      <vt:lpstr>الاختبارات</vt:lpstr>
      <vt:lpstr>جرب الآن ... إنشاء 4 أنواع من الاختبارات</vt:lpstr>
      <vt:lpstr>المهام و الواجبات</vt:lpstr>
      <vt:lpstr>المهام و الواجبات</vt:lpstr>
      <vt:lpstr>المهام و الواجبات</vt:lpstr>
      <vt:lpstr>عرض تقديمي في PowerPoint</vt:lpstr>
      <vt:lpstr>حينما تواجهك مشكلة</vt:lpstr>
      <vt:lpstr>عرض تقديمي في PowerPoint</vt:lpstr>
      <vt:lpstr>حينما تواجهك مشكلة</vt:lpstr>
      <vt:lpstr>عرض تقديمي في PowerPoint</vt:lpstr>
      <vt:lpstr>برامج إدمودو للمعلمين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Ali</dc:creator>
  <cp:lastModifiedBy>One2305</cp:lastModifiedBy>
  <cp:revision>1490</cp:revision>
  <dcterms:created xsi:type="dcterms:W3CDTF">2010-03-17T13:30:43Z</dcterms:created>
  <dcterms:modified xsi:type="dcterms:W3CDTF">2018-04-03T09:50:32Z</dcterms:modified>
</cp:coreProperties>
</file>