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21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22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23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24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25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26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27.xml" ContentType="application/vnd.openxmlformats-officedocument.themeOverr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08" r:id="rId1"/>
    <p:sldMasterId id="2147483720" r:id="rId2"/>
    <p:sldMasterId id="2147483732" r:id="rId3"/>
    <p:sldMasterId id="2147483745" r:id="rId4"/>
    <p:sldMasterId id="2147483758" r:id="rId5"/>
    <p:sldMasterId id="2147483771" r:id="rId6"/>
  </p:sldMasterIdLst>
  <p:notesMasterIdLst>
    <p:notesMasterId r:id="rId158"/>
  </p:notesMasterIdLst>
  <p:sldIdLst>
    <p:sldId id="265" r:id="rId7"/>
    <p:sldId id="267" r:id="rId8"/>
    <p:sldId id="266" r:id="rId9"/>
    <p:sldId id="394" r:id="rId10"/>
    <p:sldId id="531" r:id="rId11"/>
    <p:sldId id="655" r:id="rId12"/>
    <p:sldId id="269" r:id="rId13"/>
    <p:sldId id="390" r:id="rId14"/>
    <p:sldId id="270" r:id="rId15"/>
    <p:sldId id="264" r:id="rId16"/>
    <p:sldId id="327" r:id="rId17"/>
    <p:sldId id="260" r:id="rId18"/>
    <p:sldId id="257" r:id="rId19"/>
    <p:sldId id="330" r:id="rId20"/>
    <p:sldId id="329" r:id="rId21"/>
    <p:sldId id="331" r:id="rId22"/>
    <p:sldId id="332" r:id="rId23"/>
    <p:sldId id="333" r:id="rId24"/>
    <p:sldId id="334" r:id="rId25"/>
    <p:sldId id="303" r:id="rId26"/>
    <p:sldId id="328" r:id="rId27"/>
    <p:sldId id="304" r:id="rId28"/>
    <p:sldId id="261" r:id="rId29"/>
    <p:sldId id="258" r:id="rId30"/>
    <p:sldId id="262" r:id="rId31"/>
    <p:sldId id="263" r:id="rId32"/>
    <p:sldId id="395" r:id="rId33"/>
    <p:sldId id="401" r:id="rId34"/>
    <p:sldId id="396" r:id="rId35"/>
    <p:sldId id="397" r:id="rId36"/>
    <p:sldId id="398" r:id="rId37"/>
    <p:sldId id="399" r:id="rId38"/>
    <p:sldId id="400" r:id="rId39"/>
    <p:sldId id="415" r:id="rId40"/>
    <p:sldId id="418" r:id="rId41"/>
    <p:sldId id="300" r:id="rId42"/>
    <p:sldId id="347" r:id="rId43"/>
    <p:sldId id="348" r:id="rId44"/>
    <p:sldId id="278" r:id="rId45"/>
    <p:sldId id="273" r:id="rId46"/>
    <p:sldId id="274" r:id="rId47"/>
    <p:sldId id="275" r:id="rId48"/>
    <p:sldId id="276" r:id="rId49"/>
    <p:sldId id="277" r:id="rId50"/>
    <p:sldId id="279" r:id="rId51"/>
    <p:sldId id="282" r:id="rId52"/>
    <p:sldId id="283" r:id="rId53"/>
    <p:sldId id="281" r:id="rId54"/>
    <p:sldId id="280" r:id="rId55"/>
    <p:sldId id="284" r:id="rId56"/>
    <p:sldId id="285" r:id="rId57"/>
    <p:sldId id="286" r:id="rId58"/>
    <p:sldId id="287" r:id="rId59"/>
    <p:sldId id="288" r:id="rId60"/>
    <p:sldId id="289" r:id="rId61"/>
    <p:sldId id="290" r:id="rId62"/>
    <p:sldId id="291" r:id="rId63"/>
    <p:sldId id="292" r:id="rId64"/>
    <p:sldId id="293" r:id="rId65"/>
    <p:sldId id="294" r:id="rId66"/>
    <p:sldId id="296" r:id="rId67"/>
    <p:sldId id="349" r:id="rId68"/>
    <p:sldId id="297" r:id="rId69"/>
    <p:sldId id="299" r:id="rId70"/>
    <p:sldId id="301" r:id="rId71"/>
    <p:sldId id="302" r:id="rId72"/>
    <p:sldId id="305" r:id="rId73"/>
    <p:sldId id="306" r:id="rId74"/>
    <p:sldId id="341" r:id="rId75"/>
    <p:sldId id="308" r:id="rId76"/>
    <p:sldId id="307" r:id="rId77"/>
    <p:sldId id="309" r:id="rId78"/>
    <p:sldId id="352" r:id="rId79"/>
    <p:sldId id="351" r:id="rId80"/>
    <p:sldId id="353" r:id="rId81"/>
    <p:sldId id="354" r:id="rId82"/>
    <p:sldId id="355" r:id="rId83"/>
    <p:sldId id="356" r:id="rId84"/>
    <p:sldId id="350" r:id="rId85"/>
    <p:sldId id="357" r:id="rId86"/>
    <p:sldId id="311" r:id="rId87"/>
    <p:sldId id="358" r:id="rId88"/>
    <p:sldId id="359" r:id="rId89"/>
    <p:sldId id="312" r:id="rId90"/>
    <p:sldId id="360" r:id="rId91"/>
    <p:sldId id="420" r:id="rId92"/>
    <p:sldId id="421" r:id="rId93"/>
    <p:sldId id="313" r:id="rId94"/>
    <p:sldId id="344" r:id="rId95"/>
    <p:sldId id="362" r:id="rId96"/>
    <p:sldId id="361" r:id="rId97"/>
    <p:sldId id="385" r:id="rId98"/>
    <p:sldId id="345" r:id="rId99"/>
    <p:sldId id="346" r:id="rId100"/>
    <p:sldId id="416" r:id="rId101"/>
    <p:sldId id="419" r:id="rId102"/>
    <p:sldId id="417" r:id="rId103"/>
    <p:sldId id="314" r:id="rId104"/>
    <p:sldId id="315" r:id="rId105"/>
    <p:sldId id="316" r:id="rId106"/>
    <p:sldId id="317" r:id="rId107"/>
    <p:sldId id="318" r:id="rId108"/>
    <p:sldId id="321" r:id="rId109"/>
    <p:sldId id="369" r:id="rId110"/>
    <p:sldId id="319" r:id="rId111"/>
    <p:sldId id="320" r:id="rId112"/>
    <p:sldId id="322" r:id="rId113"/>
    <p:sldId id="323" r:id="rId114"/>
    <p:sldId id="324" r:id="rId115"/>
    <p:sldId id="325" r:id="rId116"/>
    <p:sldId id="326" r:id="rId117"/>
    <p:sldId id="370" r:id="rId118"/>
    <p:sldId id="373" r:id="rId119"/>
    <p:sldId id="372" r:id="rId120"/>
    <p:sldId id="374" r:id="rId121"/>
    <p:sldId id="386" r:id="rId122"/>
    <p:sldId id="389" r:id="rId123"/>
    <p:sldId id="387" r:id="rId124"/>
    <p:sldId id="388" r:id="rId125"/>
    <p:sldId id="375" r:id="rId126"/>
    <p:sldId id="376" r:id="rId127"/>
    <p:sldId id="371" r:id="rId128"/>
    <p:sldId id="335" r:id="rId129"/>
    <p:sldId id="336" r:id="rId130"/>
    <p:sldId id="338" r:id="rId131"/>
    <p:sldId id="339" r:id="rId132"/>
    <p:sldId id="340" r:id="rId133"/>
    <p:sldId id="337" r:id="rId134"/>
    <p:sldId id="342" r:id="rId135"/>
    <p:sldId id="343" r:id="rId136"/>
    <p:sldId id="391" r:id="rId137"/>
    <p:sldId id="392" r:id="rId138"/>
    <p:sldId id="393" r:id="rId139"/>
    <p:sldId id="363" r:id="rId140"/>
    <p:sldId id="365" r:id="rId141"/>
    <p:sldId id="366" r:id="rId142"/>
    <p:sldId id="367" r:id="rId143"/>
    <p:sldId id="368" r:id="rId144"/>
    <p:sldId id="364" r:id="rId145"/>
    <p:sldId id="378" r:id="rId146"/>
    <p:sldId id="381" r:id="rId147"/>
    <p:sldId id="380" r:id="rId148"/>
    <p:sldId id="377" r:id="rId149"/>
    <p:sldId id="379" r:id="rId150"/>
    <p:sldId id="382" r:id="rId151"/>
    <p:sldId id="383" r:id="rId152"/>
    <p:sldId id="384" r:id="rId153"/>
    <p:sldId id="422" r:id="rId154"/>
    <p:sldId id="423" r:id="rId155"/>
    <p:sldId id="424" r:id="rId156"/>
    <p:sldId id="425" r:id="rId157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95" d="100"/>
          <a:sy n="95" d="100"/>
        </p:scale>
        <p:origin x="154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1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63" Type="http://schemas.openxmlformats.org/officeDocument/2006/relationships/slide" Target="slides/slide57.xml"/><Relationship Id="rId84" Type="http://schemas.openxmlformats.org/officeDocument/2006/relationships/slide" Target="slides/slide78.xml"/><Relationship Id="rId138" Type="http://schemas.openxmlformats.org/officeDocument/2006/relationships/slide" Target="slides/slide132.xml"/><Relationship Id="rId159" Type="http://schemas.openxmlformats.org/officeDocument/2006/relationships/presProps" Target="presProps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53" Type="http://schemas.openxmlformats.org/officeDocument/2006/relationships/slide" Target="slides/slide47.xml"/><Relationship Id="rId74" Type="http://schemas.openxmlformats.org/officeDocument/2006/relationships/slide" Target="slides/slide68.xml"/><Relationship Id="rId128" Type="http://schemas.openxmlformats.org/officeDocument/2006/relationships/slide" Target="slides/slide122.xml"/><Relationship Id="rId149" Type="http://schemas.openxmlformats.org/officeDocument/2006/relationships/slide" Target="slides/slide143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9.xml"/><Relationship Id="rId160" Type="http://schemas.openxmlformats.org/officeDocument/2006/relationships/viewProps" Target="viewProps.xml"/><Relationship Id="rId22" Type="http://schemas.openxmlformats.org/officeDocument/2006/relationships/slide" Target="slides/slide16.xml"/><Relationship Id="rId43" Type="http://schemas.openxmlformats.org/officeDocument/2006/relationships/slide" Target="slides/slide37.xml"/><Relationship Id="rId64" Type="http://schemas.openxmlformats.org/officeDocument/2006/relationships/slide" Target="slides/slide58.xml"/><Relationship Id="rId118" Type="http://schemas.openxmlformats.org/officeDocument/2006/relationships/slide" Target="slides/slide112.xml"/><Relationship Id="rId139" Type="http://schemas.openxmlformats.org/officeDocument/2006/relationships/slide" Target="slides/slide133.xml"/><Relationship Id="rId85" Type="http://schemas.openxmlformats.org/officeDocument/2006/relationships/slide" Target="slides/slide79.xml"/><Relationship Id="rId150" Type="http://schemas.openxmlformats.org/officeDocument/2006/relationships/slide" Target="slides/slide144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124" Type="http://schemas.openxmlformats.org/officeDocument/2006/relationships/slide" Target="slides/slide118.xml"/><Relationship Id="rId129" Type="http://schemas.openxmlformats.org/officeDocument/2006/relationships/slide" Target="slides/slide123.xml"/><Relationship Id="rId54" Type="http://schemas.openxmlformats.org/officeDocument/2006/relationships/slide" Target="slides/slide48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40" Type="http://schemas.openxmlformats.org/officeDocument/2006/relationships/slide" Target="slides/slide134.xml"/><Relationship Id="rId145" Type="http://schemas.openxmlformats.org/officeDocument/2006/relationships/slide" Target="slides/slide139.xml"/><Relationship Id="rId16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49" Type="http://schemas.openxmlformats.org/officeDocument/2006/relationships/slide" Target="slides/slide43.xml"/><Relationship Id="rId114" Type="http://schemas.openxmlformats.org/officeDocument/2006/relationships/slide" Target="slides/slide108.xml"/><Relationship Id="rId119" Type="http://schemas.openxmlformats.org/officeDocument/2006/relationships/slide" Target="slides/slide113.xml"/><Relationship Id="rId44" Type="http://schemas.openxmlformats.org/officeDocument/2006/relationships/slide" Target="slides/slide38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130" Type="http://schemas.openxmlformats.org/officeDocument/2006/relationships/slide" Target="slides/slide124.xml"/><Relationship Id="rId135" Type="http://schemas.openxmlformats.org/officeDocument/2006/relationships/slide" Target="slides/slide129.xml"/><Relationship Id="rId151" Type="http://schemas.openxmlformats.org/officeDocument/2006/relationships/slide" Target="slides/slide145.xml"/><Relationship Id="rId156" Type="http://schemas.openxmlformats.org/officeDocument/2006/relationships/slide" Target="slides/slide150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120" Type="http://schemas.openxmlformats.org/officeDocument/2006/relationships/slide" Target="slides/slide114.xml"/><Relationship Id="rId125" Type="http://schemas.openxmlformats.org/officeDocument/2006/relationships/slide" Target="slides/slide119.xml"/><Relationship Id="rId141" Type="http://schemas.openxmlformats.org/officeDocument/2006/relationships/slide" Target="slides/slide135.xml"/><Relationship Id="rId146" Type="http://schemas.openxmlformats.org/officeDocument/2006/relationships/slide" Target="slides/slide14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16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15" Type="http://schemas.openxmlformats.org/officeDocument/2006/relationships/slide" Target="slides/slide109.xml"/><Relationship Id="rId131" Type="http://schemas.openxmlformats.org/officeDocument/2006/relationships/slide" Target="slides/slide125.xml"/><Relationship Id="rId136" Type="http://schemas.openxmlformats.org/officeDocument/2006/relationships/slide" Target="slides/slide130.xml"/><Relationship Id="rId157" Type="http://schemas.openxmlformats.org/officeDocument/2006/relationships/slide" Target="slides/slide15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52" Type="http://schemas.openxmlformats.org/officeDocument/2006/relationships/slide" Target="slides/slide14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126" Type="http://schemas.openxmlformats.org/officeDocument/2006/relationships/slide" Target="slides/slide120.xml"/><Relationship Id="rId147" Type="http://schemas.openxmlformats.org/officeDocument/2006/relationships/slide" Target="slides/slide14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slide" Target="slides/slide115.xml"/><Relationship Id="rId142" Type="http://schemas.openxmlformats.org/officeDocument/2006/relationships/slide" Target="slides/slide136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116" Type="http://schemas.openxmlformats.org/officeDocument/2006/relationships/slide" Target="slides/slide110.xml"/><Relationship Id="rId137" Type="http://schemas.openxmlformats.org/officeDocument/2006/relationships/slide" Target="slides/slide131.xml"/><Relationship Id="rId158" Type="http://schemas.openxmlformats.org/officeDocument/2006/relationships/notesMaster" Target="notesMasters/notes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111" Type="http://schemas.openxmlformats.org/officeDocument/2006/relationships/slide" Target="slides/slide105.xml"/><Relationship Id="rId132" Type="http://schemas.openxmlformats.org/officeDocument/2006/relationships/slide" Target="slides/slide126.xml"/><Relationship Id="rId153" Type="http://schemas.openxmlformats.org/officeDocument/2006/relationships/slide" Target="slides/slide147.xml"/><Relationship Id="rId15" Type="http://schemas.openxmlformats.org/officeDocument/2006/relationships/slide" Target="slides/slide9.xml"/><Relationship Id="rId36" Type="http://schemas.openxmlformats.org/officeDocument/2006/relationships/slide" Target="slides/slide30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27" Type="http://schemas.openxmlformats.org/officeDocument/2006/relationships/slide" Target="slides/slide12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52" Type="http://schemas.openxmlformats.org/officeDocument/2006/relationships/slide" Target="slides/slide46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slide" Target="slides/slide116.xml"/><Relationship Id="rId143" Type="http://schemas.openxmlformats.org/officeDocument/2006/relationships/slide" Target="slides/slide137.xml"/><Relationship Id="rId148" Type="http://schemas.openxmlformats.org/officeDocument/2006/relationships/slide" Target="slides/slide14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47" Type="http://schemas.openxmlformats.org/officeDocument/2006/relationships/slide" Target="slides/slide41.xml"/><Relationship Id="rId68" Type="http://schemas.openxmlformats.org/officeDocument/2006/relationships/slide" Target="slides/slide62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33" Type="http://schemas.openxmlformats.org/officeDocument/2006/relationships/slide" Target="slides/slide127.xml"/><Relationship Id="rId154" Type="http://schemas.openxmlformats.org/officeDocument/2006/relationships/slide" Target="slides/slide148.xml"/><Relationship Id="rId16" Type="http://schemas.openxmlformats.org/officeDocument/2006/relationships/slide" Target="slides/slide10.xml"/><Relationship Id="rId37" Type="http://schemas.openxmlformats.org/officeDocument/2006/relationships/slide" Target="slides/slide31.xml"/><Relationship Id="rId58" Type="http://schemas.openxmlformats.org/officeDocument/2006/relationships/slide" Target="slides/slide52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slide" Target="slides/slide117.xml"/><Relationship Id="rId144" Type="http://schemas.openxmlformats.org/officeDocument/2006/relationships/slide" Target="slides/slide138.xml"/><Relationship Id="rId90" Type="http://schemas.openxmlformats.org/officeDocument/2006/relationships/slide" Target="slides/slide84.xml"/><Relationship Id="rId27" Type="http://schemas.openxmlformats.org/officeDocument/2006/relationships/slide" Target="slides/slide21.xml"/><Relationship Id="rId48" Type="http://schemas.openxmlformats.org/officeDocument/2006/relationships/slide" Target="slides/slide42.xml"/><Relationship Id="rId69" Type="http://schemas.openxmlformats.org/officeDocument/2006/relationships/slide" Target="slides/slide63.xml"/><Relationship Id="rId113" Type="http://schemas.openxmlformats.org/officeDocument/2006/relationships/slide" Target="slides/slide107.xml"/><Relationship Id="rId134" Type="http://schemas.openxmlformats.org/officeDocument/2006/relationships/slide" Target="slides/slide128.xml"/><Relationship Id="rId80" Type="http://schemas.openxmlformats.org/officeDocument/2006/relationships/slide" Target="slides/slide74.xml"/><Relationship Id="rId155" Type="http://schemas.openxmlformats.org/officeDocument/2006/relationships/slide" Target="slides/slide14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088CDA2A-AE50-4656-B261-107B5F5D8007}" type="datetimeFigureOut">
              <a:rPr lang="ar-SA" smtClean="0"/>
              <a:t>22/07/39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35C6453-C789-4875-A28E-B75CA0DEB5D3}" type="slidenum">
              <a:rPr lang="ar-SA" smtClean="0"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>
          <a:xfrm>
            <a:off x="2319" y="5911234"/>
            <a:ext cx="4334341" cy="31117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7A4E03-4BB2-4598-850B-AAB63824B3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54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C6453-C789-4875-A28E-B75CA0DEB5D3}" type="slidenum">
              <a:rPr lang="ar-SA" smtClean="0"/>
              <a:t>11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41324984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75941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المصدر: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http://tech-echo.com/2012/04/pinterest/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70293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المصدر: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http://tech-echo.com/2012/04/pinterest/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704920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406672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876229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320854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135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670007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136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994539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137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932508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138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7448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https://www.websitebuilderexpert.com/weebly-vs-wordpress-comparison-chart/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C6453-C789-4875-A28E-B75CA0DEB5D3}" type="slidenum">
              <a:rPr lang="ar-SA" smtClean="0"/>
              <a:t>25</a:t>
            </a:fld>
            <a:endParaRPr lang="ar-SA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140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340553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141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786040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142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707528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143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231566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965067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146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300819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147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085031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https://www.weebly.com/app-center/collections/made-by-weebly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149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843617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https://www.weebly.com/app-center/category/all/free</a:t>
            </a: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150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326481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looks like the account you're using at the moment is an Education account, which wouldn't be able to use the App Center at present. Was this site on another account?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151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5327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https://www.websitebuilderexpert.com/weebly-vs-wordpress-comparison-chart/</a:t>
            </a:r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C6453-C789-4875-A28E-B75CA0DEB5D3}" type="slidenum">
              <a:rPr lang="ar-SA" smtClean="0"/>
              <a:t>26</a:t>
            </a:fld>
            <a:endParaRPr lang="ar-SA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https://www.websitebuilderexpert.com/wix-vs-weebly-which-website-builder-is-better/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C6453-C789-4875-A28E-B75CA0DEB5D3}" type="slidenum">
              <a:rPr lang="ar-SA" smtClean="0"/>
              <a:t>27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519417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https://www.websitebuilderexpert.com/wix-vs-weebly-which-website-builder-is-better/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C6453-C789-4875-A28E-B75CA0DEB5D3}" type="slidenum">
              <a:rPr lang="ar-SA" smtClean="0"/>
              <a:t>28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542785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https://www.websitebuilderexpert.com/wix-vs-weebly-which-website-builder-is-better/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C6453-C789-4875-A28E-B75CA0DEB5D3}" type="slidenum">
              <a:rPr lang="ar-SA" smtClean="0"/>
              <a:t>29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730690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https://trends.google.com/trends/explore?date=all&amp;q=wix,weebly</a:t>
            </a:r>
            <a:endParaRPr lang="ar-SA" dirty="0"/>
          </a:p>
          <a:p>
            <a:r>
              <a:rPr lang="en-US" dirty="0"/>
              <a:t>https://www.websitebuilderexpert.com/wix-vs-weebly-which-website-builder-is-better/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C6453-C789-4875-A28E-B75CA0DEB5D3}" type="slidenum">
              <a:rPr lang="ar-SA" smtClean="0"/>
              <a:t>30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466691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https://trends.google.com/trends/explore?date=all&amp;q=wix,weebly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C6453-C789-4875-A28E-B75CA0DEB5D3}" type="slidenum">
              <a:rPr lang="ar-SA" smtClean="0"/>
              <a:t>31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009212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https://trends.google.com/trends/explore?date=all&amp;q=wix,weebly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C6453-C789-4875-A28E-B75CA0DEB5D3}" type="slidenum">
              <a:rPr lang="ar-SA" smtClean="0"/>
              <a:t>32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78683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https://trends.google.com/trends/explore?date=all&amp;q=wix,weebly</a:t>
            </a:r>
            <a:endParaRPr lang="ar-SA" dirty="0"/>
          </a:p>
          <a:p>
            <a:r>
              <a:rPr lang="en-US" dirty="0"/>
              <a:t>https://www.websitebuilderexpert.com/wix-vs-weebly-which-website-builder-is-better/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C6453-C789-4875-A28E-B75CA0DEB5D3}" type="slidenum">
              <a:rPr lang="ar-SA" smtClean="0"/>
              <a:t>33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28028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edmodo2040@gmail.com</a:t>
            </a:r>
          </a:p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7A4E03-4BB2-4598-850B-AAB63824B34F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8889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https://trends.google.com/trends/explore?date=all&amp;q=wix,weebly</a:t>
            </a:r>
            <a:endParaRPr lang="ar-SA" dirty="0"/>
          </a:p>
          <a:p>
            <a:r>
              <a:rPr lang="en-US" dirty="0"/>
              <a:t>https://www.websitebuilderexpert.com/wix-vs-weebly-which-website-builder-is-better/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C6453-C789-4875-A28E-B75CA0DEB5D3}" type="slidenum">
              <a:rPr lang="ar-SA" smtClean="0"/>
              <a:t>34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351433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C6453-C789-4875-A28E-B75CA0DEB5D3}" type="slidenum">
              <a:rPr lang="ar-SA" smtClean="0"/>
              <a:t>35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19579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C6453-C789-4875-A28E-B75CA0DEB5D3}" type="slidenum">
              <a:rPr lang="ar-SA" smtClean="0"/>
              <a:t>36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452351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>
          <a:xfrm>
            <a:off x="1609" y="8017120"/>
            <a:ext cx="3010829" cy="422031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7A4E03-4BB2-4598-850B-AAB63824B3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8319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>
          <a:xfrm>
            <a:off x="1609" y="8017120"/>
            <a:ext cx="3010829" cy="422031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7A4E03-4BB2-4598-850B-AAB63824B3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4534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6265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3337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7884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6023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227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https://creativecommons.org/share-your-work/</a:t>
            </a:r>
          </a:p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55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2649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1553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1299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2841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9091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9525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1661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8402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51521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227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5C6453-C789-4875-A28E-B75CA0DEB5D3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8861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51391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50116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71559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9557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28927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90510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7131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70315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16970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97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5C6453-C789-4875-A28E-B75CA0DEB5D3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20073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36454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82862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79387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60909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>
          <a:xfrm>
            <a:off x="1609" y="8017120"/>
            <a:ext cx="3010829" cy="422031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7A4E03-4BB2-4598-850B-AAB63824B3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98625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10193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57880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00686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90015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616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7A4E03-4BB2-4598-850B-AAB63824B34F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93388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07297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14468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49520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67493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3391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16445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05385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48471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64069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0211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E67A93-3290-4AD1-A53B-745049D44637}" type="slidenum">
              <a:rPr kumimoji="0" lang="ar-S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0531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55037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60735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3847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66049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19994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&lt;div style="</a:t>
            </a:r>
            <a:r>
              <a:rPr lang="en-US" dirty="0" err="1"/>
              <a:t>text-align:center</a:t>
            </a:r>
            <a:r>
              <a:rPr lang="en-US" dirty="0"/>
              <a:t>;"&gt;&lt;div style="margin:8px 0px 4px;"&gt;&lt;a </a:t>
            </a:r>
            <a:r>
              <a:rPr lang="en-US" dirty="0" err="1"/>
              <a:t>href</a:t>
            </a:r>
            <a:r>
              <a:rPr lang="en-US" dirty="0"/>
              <a:t>="http://www.calameo.com/books/0003331634f12c9400954" target="_blank"&gt;</a:t>
            </a:r>
            <a:r>
              <a:rPr lang="ar-SA" dirty="0"/>
              <a:t>ويبلي </a:t>
            </a:r>
            <a:r>
              <a:rPr lang="en-US" dirty="0"/>
              <a:t>Weebly&lt;/a&gt;&lt;/div&gt;&lt;</a:t>
            </a:r>
            <a:r>
              <a:rPr lang="en-US" dirty="0" err="1"/>
              <a:t>iframe</a:t>
            </a:r>
            <a:r>
              <a:rPr lang="en-US" dirty="0"/>
              <a:t> </a:t>
            </a:r>
            <a:r>
              <a:rPr lang="en-US" dirty="0" err="1"/>
              <a:t>src</a:t>
            </a:r>
            <a:r>
              <a:rPr lang="en-US" dirty="0"/>
              <a:t>="//v.calameo.com/?</a:t>
            </a:r>
            <a:r>
              <a:rPr lang="en-US" dirty="0" err="1"/>
              <a:t>bkcode</a:t>
            </a:r>
            <a:r>
              <a:rPr lang="en-US" dirty="0"/>
              <a:t>=0003331634f12c9400954&amp;mode=mini" width="480" height="300" frameborder="0" scrolling="no" </a:t>
            </a:r>
            <a:r>
              <a:rPr lang="en-US" dirty="0" err="1"/>
              <a:t>allowtransparency</a:t>
            </a:r>
            <a:r>
              <a:rPr lang="en-US" dirty="0"/>
              <a:t> </a:t>
            </a:r>
            <a:r>
              <a:rPr lang="en-US" dirty="0" err="1"/>
              <a:t>allowfullscreen</a:t>
            </a:r>
            <a:r>
              <a:rPr lang="en-US" dirty="0"/>
              <a:t> style="margin:0 auto;"&gt;&lt;/</a:t>
            </a:r>
            <a:r>
              <a:rPr lang="en-US" dirty="0" err="1"/>
              <a:t>iframe</a:t>
            </a:r>
            <a:r>
              <a:rPr lang="en-US" dirty="0"/>
              <a:t>&gt;&lt;div style="margin:4px 0px 8px;"&gt;&lt;a </a:t>
            </a:r>
            <a:r>
              <a:rPr lang="en-US" dirty="0" err="1"/>
              <a:t>href</a:t>
            </a:r>
            <a:r>
              <a:rPr lang="en-US" dirty="0"/>
              <a:t>="http://www.calameo.com/" target="_blank"&gt;Read more publications on </a:t>
            </a:r>
            <a:r>
              <a:rPr lang="en-US" dirty="0" err="1"/>
              <a:t>Calaméo</a:t>
            </a:r>
            <a:r>
              <a:rPr lang="en-US" dirty="0"/>
              <a:t>&lt;/a&gt;&lt;/div&gt;&lt;/div&gt;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75054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52539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61413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96108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20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C6453-C789-4875-A28E-B75CA0DEB5D3}" type="slidenum">
              <a:rPr lang="ar-SA" smtClean="0"/>
              <a:t>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599243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2906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6979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18369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69539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96879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34914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15765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98950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47063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8781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https://www.weebly.com/about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C6453-C789-4875-A28E-B75CA0DEB5D3}" type="slidenum">
              <a:rPr lang="ar-SA" smtClean="0"/>
              <a:t>10</a:t>
            </a:fld>
            <a:endParaRPr lang="ar-SA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84795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84287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144679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468725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526205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310375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613672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Flickr - almost certainly the best online photo management and sharing application in the world - has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 main goals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We want to 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help people make their photos available to the people who matter to them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ar-SA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We want to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enable new ways of organizing photos and video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947297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96501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المصدر: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http://tech-echo.com/2012/04/pinterest/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300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عنوان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28" name="عنصر نائب للتاريخ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EF203AB6-720F-46E4-B03D-55D0BF1A39DC}" type="datetimeFigureOut">
              <a:rPr lang="en-US" smtClean="0">
                <a:solidFill>
                  <a:srgbClr val="04617B"/>
                </a:solidFill>
              </a:rPr>
              <a:pPr/>
              <a:t>4/7/2018</a:t>
            </a:fld>
            <a:endParaRPr lang="en-US">
              <a:solidFill>
                <a:srgbClr val="04617B"/>
              </a:solidFill>
            </a:endParaRPr>
          </a:p>
        </p:txBody>
      </p:sp>
      <p:sp>
        <p:nvSpPr>
          <p:cNvPr id="17" name="عنصر نائب للتذييل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>
              <a:solidFill>
                <a:srgbClr val="04617B"/>
              </a:solidFill>
            </a:endParaRPr>
          </a:p>
        </p:txBody>
      </p:sp>
      <p:sp>
        <p:nvSpPr>
          <p:cNvPr id="10" name="مستطيل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مستطيل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مستطيل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مستطيل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رابط مستقيم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رابط مستقيم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رابط مستقيم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رابط مستقيم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مستطيل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شكل بيضاوي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شكل بيضاوي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شكل بيضاوي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شكل بيضاوي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شكل بيضاوي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عنصر نائب لرقم الشريحة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2DFB200D-6CDE-41A8-B294-4997A86B8E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4663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03AB6-720F-46E4-B03D-55D0BF1A39DC}" type="datetimeFigureOut">
              <a:rPr lang="en-US" smtClean="0">
                <a:solidFill>
                  <a:srgbClr val="04617B"/>
                </a:solidFill>
              </a:rPr>
              <a:pPr/>
              <a:t>4/7/2018</a:t>
            </a:fld>
            <a:endParaRPr lang="en-US">
              <a:solidFill>
                <a:srgbClr val="04617B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200D-6CDE-41A8-B294-4997A86B8E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969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03AB6-720F-46E4-B03D-55D0BF1A39DC}" type="datetimeFigureOut">
              <a:rPr lang="en-US" smtClean="0">
                <a:solidFill>
                  <a:srgbClr val="04617B"/>
                </a:solidFill>
              </a:rPr>
              <a:pPr/>
              <a:t>4/7/2018</a:t>
            </a:fld>
            <a:endParaRPr lang="en-US">
              <a:solidFill>
                <a:srgbClr val="04617B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200D-6CDE-41A8-B294-4997A86B8E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6584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عنوان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28" name="عنصر نائب للتاريخ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E6DEF35D-41DF-4DDC-9D14-427CE9BF88B9}" type="datetimeFigureOut">
              <a:rPr lang="ar-SA" smtClean="0"/>
              <a:pPr/>
              <a:t>22/07/39</a:t>
            </a:fld>
            <a:endParaRPr lang="ar-SA"/>
          </a:p>
        </p:txBody>
      </p:sp>
      <p:sp>
        <p:nvSpPr>
          <p:cNvPr id="17" name="عنصر نائب للتذييل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ar-SA"/>
          </a:p>
        </p:txBody>
      </p:sp>
      <p:sp>
        <p:nvSpPr>
          <p:cNvPr id="10" name="مستطيل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مستطيل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مستطيل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مستطيل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رابط مستقيم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رابط مستقيم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رابط مستقيم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رابط مستقيم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مستطيل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شكل بيضاوي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شكل بيضاوي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شكل بيضاوي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شكل بيضاوي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شكل بيضاوي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عنصر نائب لرقم الشريحة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3E61B7A-0503-42B8-9D81-A0A16FE2880A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868456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8" name="عنصر نائب للمحتوى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6DEF35D-41DF-4DDC-9D14-427CE9BF88B9}" type="datetimeFigureOut">
              <a:rPr lang="ar-SA" smtClean="0"/>
              <a:pPr/>
              <a:t>22/07/39</a:t>
            </a:fld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3E61B7A-0503-42B8-9D81-A0A16FE2880A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88185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E6DEF35D-41DF-4DDC-9D14-427CE9BF88B9}" type="datetimeFigureOut">
              <a:rPr lang="ar-SA" smtClean="0"/>
              <a:pPr/>
              <a:t>22/07/39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ar-SA"/>
          </a:p>
        </p:txBody>
      </p:sp>
      <p:sp>
        <p:nvSpPr>
          <p:cNvPr id="9" name="مستطيل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مستطيل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مستطيل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مستطيل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رابط مستقيم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رابط مستقيم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رابط مستقيم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رابط مستقيم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مستطيل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شكل بيضاوي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شكل بيضاوي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شكل بيضاوي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شكل بيضاوي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شكل بيضاوي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رابط مستقيم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3E61B7A-0503-42B8-9D81-A0A16FE2880A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98278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EF35D-41DF-4DDC-9D14-427CE9BF88B9}" type="datetimeFigureOut">
              <a:rPr lang="ar-SA" smtClean="0"/>
              <a:pPr/>
              <a:t>22/07/39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1B7A-0503-42B8-9D81-A0A16FE2880A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9" name="عنصر نائب للمحتوى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643668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EF35D-41DF-4DDC-9D14-427CE9BF88B9}" type="datetimeFigureOut">
              <a:rPr lang="ar-SA" smtClean="0"/>
              <a:pPr/>
              <a:t>22/07/39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1B7A-0503-42B8-9D81-A0A16FE2880A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13" name="عنصر نائب للمحتوى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12" name="عنصر نائب للنص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14" name="عنصر نائب للنص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8579729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6" name="عنصر نائب للتاريخ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6DEF35D-41DF-4DDC-9D14-427CE9BF88B9}" type="datetimeFigureOut">
              <a:rPr lang="ar-SA" smtClean="0"/>
              <a:pPr/>
              <a:t>22/07/39</a:t>
            </a:fld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3E61B7A-0503-42B8-9D81-A0A16FE2880A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50082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EF35D-41DF-4DDC-9D14-427CE9BF88B9}" type="datetimeFigureOut">
              <a:rPr lang="ar-SA" smtClean="0"/>
              <a:pPr/>
              <a:t>22/07/39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1B7A-0503-42B8-9D81-A0A16FE2880A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8947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رابط مستقيم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8" name="رابط مستقيم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مستطيل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رابط مستقيم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شكل بيضاوي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عنصر نائب للمحتوى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21" name="عنصر نائب للتاريخ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6DEF35D-41DF-4DDC-9D14-427CE9BF88B9}" type="datetimeFigureOut">
              <a:rPr lang="ar-SA" smtClean="0"/>
              <a:pPr/>
              <a:t>22/07/39</a:t>
            </a:fld>
            <a:endParaRPr lang="ar-SA"/>
          </a:p>
        </p:txBody>
      </p:sp>
      <p:sp>
        <p:nvSpPr>
          <p:cNvPr id="22" name="عنصر نائب لرقم الشريحة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3E61B7A-0503-42B8-9D81-A0A16FE2880A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23" name="عنصر نائب للتذييل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558421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8" name="عنصر نائب للمحتوى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F203AB6-720F-46E4-B03D-55D0BF1A39DC}" type="datetimeFigureOut">
              <a:rPr lang="en-US" smtClean="0">
                <a:solidFill>
                  <a:srgbClr val="04617B"/>
                </a:solidFill>
              </a:rPr>
              <a:pPr/>
              <a:t>4/7/2018</a:t>
            </a:fld>
            <a:endParaRPr lang="en-US">
              <a:solidFill>
                <a:srgbClr val="04617B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DFB200D-6CDE-41A8-B294-4997A86B8E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792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شكل بيضاوي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ar-SA"/>
              <a:t>انقر فوق الرمز لإضافة صورة</a:t>
            </a:r>
            <a:endParaRPr kumimoji="0"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10" name="رابط مستقيم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مستطيل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رابط مستقيم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رابط مستقيم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رابط مستقيم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عنصر نائب للتاريخ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6DEF35D-41DF-4DDC-9D14-427CE9BF88B9}" type="datetimeFigureOut">
              <a:rPr lang="ar-SA" smtClean="0"/>
              <a:pPr/>
              <a:t>22/07/39</a:t>
            </a:fld>
            <a:endParaRPr lang="ar-SA"/>
          </a:p>
        </p:txBody>
      </p:sp>
      <p:sp>
        <p:nvSpPr>
          <p:cNvPr id="18" name="عنصر نائب لرقم الشريحة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3E61B7A-0503-42B8-9D81-A0A16FE2880A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21" name="عنصر نائب للتذييل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21984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EF35D-41DF-4DDC-9D14-427CE9BF88B9}" type="datetimeFigureOut">
              <a:rPr lang="ar-SA" smtClean="0"/>
              <a:pPr/>
              <a:t>22/07/39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1B7A-0503-42B8-9D81-A0A16FE2880A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769649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EF35D-41DF-4DDC-9D14-427CE9BF88B9}" type="datetimeFigureOut">
              <a:rPr lang="ar-SA" smtClean="0"/>
              <a:pPr/>
              <a:t>22/07/39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1B7A-0503-42B8-9D81-A0A16FE2880A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347015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267200"/>
            <a:ext cx="9144000" cy="552450"/>
          </a:xfrm>
        </p:spPr>
        <p:txBody>
          <a:bodyPr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724400"/>
            <a:ext cx="9144000" cy="3810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0" y="6689725"/>
            <a:ext cx="2133600" cy="168275"/>
          </a:xfrm>
        </p:spPr>
        <p:txBody>
          <a:bodyPr/>
          <a:lstStyle>
            <a:lvl1pPr>
              <a:defRPr b="0">
                <a:latin typeface="Arial Black" pitchFamily="34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 b="0">
                <a:latin typeface="Arial Black" pitchFamily="34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010400" y="6689725"/>
            <a:ext cx="2133600" cy="168275"/>
          </a:xfrm>
        </p:spPr>
        <p:txBody>
          <a:bodyPr/>
          <a:lstStyle>
            <a:lvl1pPr>
              <a:defRPr b="0">
                <a:latin typeface="Arial Black" pitchFamily="34" charset="0"/>
              </a:defRPr>
            </a:lvl1pPr>
          </a:lstStyle>
          <a:p>
            <a:fld id="{EE090B28-D514-4116-B1C5-C780E0B2548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437328"/>
      </p:ext>
    </p:extLst>
  </p:cSld>
  <p:clrMapOvr>
    <a:masterClrMapping/>
  </p:clrMapOvr>
  <p:transition spd="med"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7AE528-CABB-4673-8F29-181052EFD9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654766"/>
      </p:ext>
    </p:extLst>
  </p:cSld>
  <p:clrMapOvr>
    <a:masterClrMapping/>
  </p:clrMapOvr>
  <p:transition spd="med"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88DAE8-F318-44E7-A6FD-898BBE1C633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480471"/>
      </p:ext>
    </p:extLst>
  </p:cSld>
  <p:clrMapOvr>
    <a:masterClrMapping/>
  </p:clrMapOvr>
  <p:transition spd="med"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0" y="762000"/>
            <a:ext cx="4495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762000"/>
            <a:ext cx="4495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9BFCF1-3D59-4FE7-816C-2BA23FF58D3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707418"/>
      </p:ext>
    </p:extLst>
  </p:cSld>
  <p:clrMapOvr>
    <a:masterClrMapping/>
  </p:clrMapOvr>
  <p:transition spd="med"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70FEE7-E2AC-4CFC-8673-58983F9299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302986"/>
      </p:ext>
    </p:extLst>
  </p:cSld>
  <p:clrMapOvr>
    <a:masterClrMapping/>
  </p:clrMapOvr>
  <p:transition spd="med"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7B8754-EE2D-48E5-8502-35704B68D1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002613"/>
      </p:ext>
    </p:extLst>
  </p:cSld>
  <p:clrMapOvr>
    <a:masterClrMapping/>
  </p:clrMapOvr>
  <p:transition spd="med"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F371EB-992B-41C5-9517-AAD12196E5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000640"/>
      </p:ext>
    </p:extLst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EF203AB6-720F-46E4-B03D-55D0BF1A39DC}" type="datetimeFigureOut">
              <a:rPr lang="en-US" smtClean="0">
                <a:solidFill>
                  <a:srgbClr val="DBF5F9"/>
                </a:solidFill>
              </a:rPr>
              <a:pPr/>
              <a:t>4/7/2018</a:t>
            </a:fld>
            <a:endParaRPr lang="en-US">
              <a:solidFill>
                <a:srgbClr val="DBF5F9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>
              <a:solidFill>
                <a:srgbClr val="DBF5F9"/>
              </a:solidFill>
            </a:endParaRPr>
          </a:p>
        </p:txBody>
      </p:sp>
      <p:sp>
        <p:nvSpPr>
          <p:cNvPr id="9" name="مستطيل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مستطيل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مستطيل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مستطيل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رابط مستقيم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رابط مستقيم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رابط مستقيم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رابط مستقيم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مستطيل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شكل بيضاوي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شكل بيضاوي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شكل بيضاوي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شكل بيضاوي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شكل بيضاوي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رابط مستقيم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2DFB200D-6CDE-41A8-B294-4997A86B8E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884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ED39E2-FD2C-45AE-B518-AE57E85F01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330716"/>
      </p:ext>
    </p:extLst>
  </p:cSld>
  <p:clrMapOvr>
    <a:masterClrMapping/>
  </p:clrMapOvr>
  <p:transition spd="med"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الرمز لإضافة صورة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0EE4A6-2D54-44D7-919A-4A56357908B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368137"/>
      </p:ext>
    </p:extLst>
  </p:cSld>
  <p:clrMapOvr>
    <a:masterClrMapping/>
  </p:clrMapOvr>
  <p:transition spd="med"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163EBD-8E2C-4B93-9984-3E0B36125AE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582426"/>
      </p:ext>
    </p:extLst>
  </p:cSld>
  <p:clrMapOvr>
    <a:masterClrMapping/>
  </p:clrMapOvr>
  <p:transition spd="med"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477000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477000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D9810A-B893-4DF9-88A3-1F31B8A11ED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125360"/>
      </p:ext>
    </p:extLst>
  </p:cSld>
  <p:clrMapOvr>
    <a:masterClrMapping/>
  </p:clrMapOvr>
  <p:transition spd="med"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عنوان، ونص،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sz="half" idx="1"/>
          </p:nvPr>
        </p:nvSpPr>
        <p:spPr>
          <a:xfrm>
            <a:off x="0" y="762000"/>
            <a:ext cx="4495800" cy="57150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762000"/>
            <a:ext cx="4495800" cy="57150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0" y="6661150"/>
            <a:ext cx="2133600" cy="1968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3124200" y="6689725"/>
            <a:ext cx="2895600" cy="168275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7010400" y="6689725"/>
            <a:ext cx="2133600" cy="136525"/>
          </a:xfrm>
        </p:spPr>
        <p:txBody>
          <a:bodyPr/>
          <a:lstStyle>
            <a:lvl1pPr>
              <a:defRPr/>
            </a:lvl1pPr>
          </a:lstStyle>
          <a:p>
            <a:fld id="{39024583-07B8-48EF-B4CD-0A72862898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71271"/>
      </p:ext>
    </p:extLst>
  </p:cSld>
  <p:clrMapOvr>
    <a:masterClrMapping/>
  </p:clrMapOvr>
  <p:transition spd="med"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عنوان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28" name="عنصر نائب للتاريخ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E6DEF35D-41DF-4DDC-9D14-427CE9BF88B9}" type="datetimeFigureOut">
              <a:rPr lang="ar-SA" smtClean="0">
                <a:solidFill>
                  <a:srgbClr val="69676D"/>
                </a:solidFill>
              </a:rPr>
              <a:pPr/>
              <a:t>22/07/39</a:t>
            </a:fld>
            <a:endParaRPr lang="ar-SA">
              <a:solidFill>
                <a:srgbClr val="69676D"/>
              </a:solidFill>
            </a:endParaRPr>
          </a:p>
        </p:txBody>
      </p:sp>
      <p:sp>
        <p:nvSpPr>
          <p:cNvPr id="17" name="عنصر نائب للتذييل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ar-SA">
              <a:solidFill>
                <a:srgbClr val="69676D"/>
              </a:solidFill>
            </a:endParaRPr>
          </a:p>
        </p:txBody>
      </p:sp>
      <p:sp>
        <p:nvSpPr>
          <p:cNvPr id="10" name="مستطيل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مستطيل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مستطيل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مستطيل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رابط مستقيم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رابط مستقيم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رابط مستقيم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رابط مستقيم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مستطيل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شكل بيضاوي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شكل بيضاوي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شكل بيضاوي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شكل بيضاوي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شكل بيضاوي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عنصر نائب لرقم الشريحة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3E61B7A-0503-42B8-9D81-A0A16FE2880A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499073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8" name="عنصر نائب للمحتوى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6DEF35D-41DF-4DDC-9D14-427CE9BF88B9}" type="datetimeFigureOut">
              <a:rPr lang="ar-SA" smtClean="0">
                <a:solidFill>
                  <a:srgbClr val="69676D"/>
                </a:solidFill>
              </a:rPr>
              <a:pPr/>
              <a:t>22/07/39</a:t>
            </a:fld>
            <a:endParaRPr lang="ar-SA">
              <a:solidFill>
                <a:srgbClr val="69676D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3E61B7A-0503-42B8-9D81-A0A16FE2880A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ar-SA">
              <a:solidFill>
                <a:srgbClr val="6967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69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E6DEF35D-41DF-4DDC-9D14-427CE9BF88B9}" type="datetimeFigureOut">
              <a:rPr lang="ar-SA" smtClean="0">
                <a:solidFill>
                  <a:srgbClr val="C9C2D1"/>
                </a:solidFill>
              </a:rPr>
              <a:pPr/>
              <a:t>22/07/39</a:t>
            </a:fld>
            <a:endParaRPr lang="ar-SA">
              <a:solidFill>
                <a:srgbClr val="C9C2D1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ar-SA">
              <a:solidFill>
                <a:srgbClr val="C9C2D1"/>
              </a:solidFill>
            </a:endParaRPr>
          </a:p>
        </p:txBody>
      </p:sp>
      <p:sp>
        <p:nvSpPr>
          <p:cNvPr id="9" name="مستطيل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مستطيل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مستطيل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مستطيل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رابط مستقيم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رابط مستقيم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رابط مستقيم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رابط مستقيم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مستطيل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شكل بيضاوي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شكل بيضاوي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شكل بيضاوي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شكل بيضاوي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شكل بيضاوي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رابط مستقيم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3E61B7A-0503-42B8-9D81-A0A16FE2880A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489107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EF35D-41DF-4DDC-9D14-427CE9BF88B9}" type="datetimeFigureOut">
              <a:rPr lang="ar-SA" smtClean="0">
                <a:solidFill>
                  <a:srgbClr val="69676D"/>
                </a:solidFill>
              </a:rPr>
              <a:pPr/>
              <a:t>22/07/39</a:t>
            </a:fld>
            <a:endParaRPr lang="ar-SA">
              <a:solidFill>
                <a:srgbClr val="69676D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69676D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1B7A-0503-42B8-9D81-A0A16FE2880A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9" name="عنصر نائب للمحتوى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227163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EF35D-41DF-4DDC-9D14-427CE9BF88B9}" type="datetimeFigureOut">
              <a:rPr lang="ar-SA" smtClean="0">
                <a:solidFill>
                  <a:srgbClr val="69676D"/>
                </a:solidFill>
              </a:rPr>
              <a:pPr/>
              <a:t>22/07/39</a:t>
            </a:fld>
            <a:endParaRPr lang="ar-SA">
              <a:solidFill>
                <a:srgbClr val="69676D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69676D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1B7A-0503-42B8-9D81-A0A16FE2880A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13" name="عنصر نائب للمحتوى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12" name="عنصر نائب للنص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14" name="عنصر نائب للنص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846215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03AB6-720F-46E4-B03D-55D0BF1A39DC}" type="datetimeFigureOut">
              <a:rPr lang="en-US" smtClean="0">
                <a:solidFill>
                  <a:srgbClr val="04617B"/>
                </a:solidFill>
              </a:rPr>
              <a:pPr/>
              <a:t>4/7/2018</a:t>
            </a:fld>
            <a:endParaRPr lang="en-US">
              <a:solidFill>
                <a:srgbClr val="04617B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200D-6CDE-41A8-B294-4997A86B8E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عنصر نائب للمحتوى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80030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6" name="عنصر نائب للتاريخ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6DEF35D-41DF-4DDC-9D14-427CE9BF88B9}" type="datetimeFigureOut">
              <a:rPr lang="ar-SA" smtClean="0">
                <a:solidFill>
                  <a:srgbClr val="69676D"/>
                </a:solidFill>
              </a:rPr>
              <a:pPr/>
              <a:t>22/07/39</a:t>
            </a:fld>
            <a:endParaRPr lang="ar-SA">
              <a:solidFill>
                <a:srgbClr val="69676D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3E61B7A-0503-42B8-9D81-A0A16FE2880A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ar-SA">
              <a:solidFill>
                <a:srgbClr val="6967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2142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EF35D-41DF-4DDC-9D14-427CE9BF88B9}" type="datetimeFigureOut">
              <a:rPr lang="ar-SA" smtClean="0">
                <a:solidFill>
                  <a:srgbClr val="69676D"/>
                </a:solidFill>
              </a:rPr>
              <a:pPr/>
              <a:t>22/07/39</a:t>
            </a:fld>
            <a:endParaRPr lang="ar-SA">
              <a:solidFill>
                <a:srgbClr val="69676D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69676D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1B7A-0503-42B8-9D81-A0A16FE2880A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463410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رابط مستقيم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8" name="رابط مستقيم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مستطيل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رابط مستقيم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شكل بيضاوي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عنصر نائب للمحتوى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21" name="عنصر نائب للتاريخ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6DEF35D-41DF-4DDC-9D14-427CE9BF88B9}" type="datetimeFigureOut">
              <a:rPr lang="ar-SA" smtClean="0">
                <a:solidFill>
                  <a:srgbClr val="69676D"/>
                </a:solidFill>
              </a:rPr>
              <a:pPr/>
              <a:t>22/07/39</a:t>
            </a:fld>
            <a:endParaRPr lang="ar-SA">
              <a:solidFill>
                <a:srgbClr val="69676D"/>
              </a:solidFill>
            </a:endParaRPr>
          </a:p>
        </p:txBody>
      </p:sp>
      <p:sp>
        <p:nvSpPr>
          <p:cNvPr id="22" name="عنصر نائب لرقم الشريحة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3E61B7A-0503-42B8-9D81-A0A16FE2880A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23" name="عنصر نائب للتذييل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ar-SA">
              <a:solidFill>
                <a:srgbClr val="6967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4814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شكل بيضاوي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ar-SA"/>
              <a:t>انقر فوق الرمز لإضافة صورة</a:t>
            </a:r>
            <a:endParaRPr kumimoji="0"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10" name="رابط مستقيم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مستطيل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رابط مستقيم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رابط مستقيم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رابط مستقيم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عنصر نائب للتاريخ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6DEF35D-41DF-4DDC-9D14-427CE9BF88B9}" type="datetimeFigureOut">
              <a:rPr lang="ar-SA" smtClean="0">
                <a:solidFill>
                  <a:srgbClr val="69676D"/>
                </a:solidFill>
              </a:rPr>
              <a:pPr/>
              <a:t>22/07/39</a:t>
            </a:fld>
            <a:endParaRPr lang="ar-SA">
              <a:solidFill>
                <a:srgbClr val="69676D"/>
              </a:solidFill>
            </a:endParaRPr>
          </a:p>
        </p:txBody>
      </p:sp>
      <p:sp>
        <p:nvSpPr>
          <p:cNvPr id="18" name="عنصر نائب لرقم الشريحة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3E61B7A-0503-42B8-9D81-A0A16FE2880A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21" name="عنصر نائب للتذييل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ar-SA">
              <a:solidFill>
                <a:srgbClr val="6967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0920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EF35D-41DF-4DDC-9D14-427CE9BF88B9}" type="datetimeFigureOut">
              <a:rPr lang="ar-SA" smtClean="0">
                <a:solidFill>
                  <a:srgbClr val="69676D"/>
                </a:solidFill>
              </a:rPr>
              <a:pPr/>
              <a:t>22/07/39</a:t>
            </a:fld>
            <a:endParaRPr lang="ar-SA">
              <a:solidFill>
                <a:srgbClr val="69676D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69676D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1B7A-0503-42B8-9D81-A0A16FE2880A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075109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EF35D-41DF-4DDC-9D14-427CE9BF88B9}" type="datetimeFigureOut">
              <a:rPr lang="ar-SA" smtClean="0">
                <a:solidFill>
                  <a:srgbClr val="69676D"/>
                </a:solidFill>
              </a:rPr>
              <a:pPr/>
              <a:t>22/07/39</a:t>
            </a:fld>
            <a:endParaRPr lang="ar-SA">
              <a:solidFill>
                <a:srgbClr val="69676D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69676D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1B7A-0503-42B8-9D81-A0A16FE2880A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854409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عنوان، ونص،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sz="half" idx="1"/>
          </p:nvPr>
        </p:nvSpPr>
        <p:spPr>
          <a:xfrm>
            <a:off x="0" y="762000"/>
            <a:ext cx="4495800" cy="57150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762000"/>
            <a:ext cx="4495800" cy="57150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0" y="6661150"/>
            <a:ext cx="2133600" cy="1968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3124200" y="6689725"/>
            <a:ext cx="2895600" cy="168275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7010400" y="6689725"/>
            <a:ext cx="2133600" cy="136525"/>
          </a:xfrm>
        </p:spPr>
        <p:txBody>
          <a:bodyPr/>
          <a:lstStyle>
            <a:lvl1pPr>
              <a:defRPr/>
            </a:lvl1pPr>
          </a:lstStyle>
          <a:p>
            <a:fld id="{39024583-07B8-48EF-B4CD-0A72862898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501506"/>
      </p:ext>
    </p:extLst>
  </p:cSld>
  <p:clrMapOvr>
    <a:masterClrMapping/>
  </p:clrMapOvr>
  <p:transition spd="med">
    <p:fade thruBlk="1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عنوان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28" name="عنصر نائب للتاريخ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DEF35D-41DF-4DDC-9D14-427CE9BF88B9}" type="datetimeFigureOut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srgbClr val="69676D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22/07/39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srgbClr val="69676D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عنصر نائب للتذييل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srgbClr val="69676D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مستطيل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2" name="مستطيل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4" name="مستطيل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9" name="مستطيل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8" name="رابط مستقيم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" name="رابط مستقيم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5" name="رابط مستقيم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2" name="رابط مستقيم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7" name="مستطيل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1" name="شكل بيضاوي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3" name="شكل بيضاوي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4" name="شكل بيضاوي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6" name="شكل بيضاوي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5" name="شكل بيضاوي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9" name="عنصر نائب لرقم الشريحة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E61B7A-0503-42B8-9D81-A0A16FE2880A}" type="slidenum">
              <a:rPr kumimoji="0" lang="ar-SA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6522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8" name="عنصر نائب للمحتوى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DEF35D-41DF-4DDC-9D14-427CE9BF88B9}" type="datetimeFigureOut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srgbClr val="69676D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22/07/39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srgbClr val="69676D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E61B7A-0503-42B8-9D81-A0A16FE2880A}" type="slidenum">
              <a:rPr kumimoji="0" lang="ar-SA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srgbClr val="69676D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4533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DEF35D-41DF-4DDC-9D14-427CE9BF88B9}" type="datetimeFigureOut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srgbClr val="C9C2D1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22/07/39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srgbClr val="C9C2D1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srgbClr val="C9C2D1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مستطيل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0" name="مستطيل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1" name="مستطيل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2" name="مستطيل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3" name="رابط مستقيم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رابط مستقيم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5" name="رابط مستقيم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7" name="رابط مستقيم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8" name="مستطيل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9" name="شكل بيضاوي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0" name="شكل بيضاوي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1" name="شكل بيضاوي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2" name="شكل بيضاوي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3" name="شكل بيضاوي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6" name="رابط مستقيم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E61B7A-0503-42B8-9D81-A0A16FE2880A}" type="slidenum">
              <a:rPr kumimoji="0" lang="ar-SA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6698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03AB6-720F-46E4-B03D-55D0BF1A39DC}" type="datetimeFigureOut">
              <a:rPr lang="en-US" smtClean="0">
                <a:solidFill>
                  <a:srgbClr val="04617B"/>
                </a:solidFill>
              </a:rPr>
              <a:pPr/>
              <a:t>4/7/2018</a:t>
            </a:fld>
            <a:endParaRPr lang="en-US">
              <a:solidFill>
                <a:srgbClr val="04617B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200D-6CDE-41A8-B294-4997A86B8E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13" name="عنصر نائب للمحتوى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12" name="عنصر نائب للنص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14" name="عنصر نائب للنص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13775555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DEF35D-41DF-4DDC-9D14-427CE9BF88B9}" type="datetimeFigureOut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srgbClr val="69676D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22/07/39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srgbClr val="69676D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srgbClr val="69676D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E61B7A-0503-42B8-9D81-A0A16FE2880A}" type="slidenum">
              <a:rPr kumimoji="0" lang="ar-SA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عنصر نائب للمحتوى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947194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DEF35D-41DF-4DDC-9D14-427CE9BF88B9}" type="datetimeFigureOut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srgbClr val="69676D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22/07/39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srgbClr val="69676D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srgbClr val="69676D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E61B7A-0503-42B8-9D81-A0A16FE2880A}" type="slidenum">
              <a:rPr kumimoji="0" lang="ar-SA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13" name="عنصر نائب للمحتوى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12" name="عنصر نائب للنص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14" name="عنصر نائب للنص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5777796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6" name="عنصر نائب للتاريخ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DEF35D-41DF-4DDC-9D14-427CE9BF88B9}" type="datetimeFigureOut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srgbClr val="69676D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22/07/39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srgbClr val="69676D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E61B7A-0503-42B8-9D81-A0A16FE2880A}" type="slidenum">
              <a:rPr kumimoji="0" lang="ar-SA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srgbClr val="69676D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2417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DEF35D-41DF-4DDC-9D14-427CE9BF88B9}" type="datetimeFigureOut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srgbClr val="69676D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22/07/39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srgbClr val="69676D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srgbClr val="69676D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E61B7A-0503-42B8-9D81-A0A16FE2880A}" type="slidenum">
              <a:rPr kumimoji="0" lang="ar-SA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4942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رابط مستقيم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8" name="رابط مستقيم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مستطيل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3" name="رابط مستقيم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شكل بيضاوي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8" name="عنصر نائب للمحتوى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21" name="عنصر نائب للتاريخ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DEF35D-41DF-4DDC-9D14-427CE9BF88B9}" type="datetimeFigureOut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srgbClr val="69676D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22/07/39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srgbClr val="69676D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عنصر نائب لرقم الشريحة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E61B7A-0503-42B8-9D81-A0A16FE2880A}" type="slidenum">
              <a:rPr kumimoji="0" lang="ar-SA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عنصر نائب للتذييل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srgbClr val="69676D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2979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شكل بيضاوي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ar-SA"/>
              <a:t>انقر فوق الرمز لإضافة صورة</a:t>
            </a:r>
            <a:endParaRPr kumimoji="0"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10" name="رابط مستقيم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" name="مستطيل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2" name="رابط مستقيم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9" name="رابط مستقيم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" name="رابط مستقيم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7" name="عنصر نائب للتاريخ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DEF35D-41DF-4DDC-9D14-427CE9BF88B9}" type="datetimeFigureOut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srgbClr val="69676D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22/07/39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srgbClr val="69676D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عنصر نائب لرقم الشريحة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E61B7A-0503-42B8-9D81-A0A16FE2880A}" type="slidenum">
              <a:rPr kumimoji="0" lang="ar-SA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عنصر نائب للتذييل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srgbClr val="69676D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1945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DEF35D-41DF-4DDC-9D14-427CE9BF88B9}" type="datetimeFigureOut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srgbClr val="69676D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22/07/39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srgbClr val="69676D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srgbClr val="69676D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E61B7A-0503-42B8-9D81-A0A16FE2880A}" type="slidenum">
              <a:rPr kumimoji="0" lang="ar-SA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6419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DEF35D-41DF-4DDC-9D14-427CE9BF88B9}" type="datetimeFigureOut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srgbClr val="69676D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22/07/39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srgbClr val="69676D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srgbClr val="69676D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E61B7A-0503-42B8-9D81-A0A16FE2880A}" type="slidenum">
              <a:rPr kumimoji="0" lang="ar-SA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3101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عنوان، ونص،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sz="half" idx="1"/>
          </p:nvPr>
        </p:nvSpPr>
        <p:spPr>
          <a:xfrm>
            <a:off x="0" y="762000"/>
            <a:ext cx="4495800" cy="57150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762000"/>
            <a:ext cx="4495800" cy="57150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0" y="6661150"/>
            <a:ext cx="2133600" cy="1968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3124200" y="6689725"/>
            <a:ext cx="2895600" cy="16827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7010400" y="6689725"/>
            <a:ext cx="2133600" cy="1365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024583-07B8-48EF-B4CD-0A728628982D}" type="slidenum"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172914"/>
      </p:ext>
    </p:extLst>
  </p:cSld>
  <p:clrMapOvr>
    <a:masterClrMapping/>
  </p:clrMapOvr>
  <p:transition spd="med">
    <p:fade thruBlk="1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عنوان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28" name="عنصر نائب للتاريخ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69676D"/>
                </a:solidFill>
              </a:rPr>
              <a:pPr/>
              <a:t>22/07/39</a:t>
            </a:fld>
            <a:endParaRPr lang="ar-SA">
              <a:solidFill>
                <a:srgbClr val="69676D"/>
              </a:solidFill>
            </a:endParaRPr>
          </a:p>
        </p:txBody>
      </p:sp>
      <p:sp>
        <p:nvSpPr>
          <p:cNvPr id="17" name="عنصر نائب للتذييل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ar-SA">
              <a:solidFill>
                <a:srgbClr val="69676D"/>
              </a:solidFill>
            </a:endParaRPr>
          </a:p>
        </p:txBody>
      </p:sp>
      <p:sp>
        <p:nvSpPr>
          <p:cNvPr id="10" name="مستطيل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مستطيل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مستطيل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مستطيل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رابط مستقيم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رابط مستقيم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رابط مستقيم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رابط مستقيم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مستطيل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شكل بيضاوي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شكل بيضاوي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شكل بيضاوي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شكل بيضاوي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شكل بيضاوي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عنصر نائب لرقم الشريحة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203561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6" name="عنصر نائب للتاريخ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F203AB6-720F-46E4-B03D-55D0BF1A39DC}" type="datetimeFigureOut">
              <a:rPr lang="en-US" smtClean="0">
                <a:solidFill>
                  <a:srgbClr val="04617B"/>
                </a:solidFill>
              </a:rPr>
              <a:pPr/>
              <a:t>4/7/2018</a:t>
            </a:fld>
            <a:endParaRPr lang="en-US">
              <a:solidFill>
                <a:srgbClr val="04617B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DFB200D-6CDE-41A8-B294-4997A86B8E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7994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8" name="عنصر نائب للمحتوى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B8ABB09-4A1D-463E-8065-109CC2B7EFAA}" type="datetimeFigureOut">
              <a:rPr lang="ar-SA" smtClean="0">
                <a:solidFill>
                  <a:srgbClr val="69676D"/>
                </a:solidFill>
              </a:rPr>
              <a:pPr/>
              <a:t>22/07/39</a:t>
            </a:fld>
            <a:endParaRPr lang="ar-SA">
              <a:solidFill>
                <a:srgbClr val="69676D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ar-SA">
              <a:solidFill>
                <a:srgbClr val="6967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7069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C9C2D1"/>
                </a:solidFill>
              </a:rPr>
              <a:pPr/>
              <a:t>22/07/39</a:t>
            </a:fld>
            <a:endParaRPr lang="ar-SA">
              <a:solidFill>
                <a:srgbClr val="C9C2D1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ar-SA">
              <a:solidFill>
                <a:srgbClr val="C9C2D1"/>
              </a:solidFill>
            </a:endParaRPr>
          </a:p>
        </p:txBody>
      </p:sp>
      <p:sp>
        <p:nvSpPr>
          <p:cNvPr id="9" name="مستطيل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مستطيل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مستطيل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مستطيل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رابط مستقيم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رابط مستقيم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رابط مستقيم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رابط مستقيم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مستطيل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شكل بيضاوي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شكل بيضاوي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شكل بيضاوي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شكل بيضاوي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شكل بيضاوي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رابط مستقيم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275603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69676D"/>
                </a:solidFill>
              </a:rPr>
              <a:pPr/>
              <a:t>22/07/39</a:t>
            </a:fld>
            <a:endParaRPr lang="ar-SA">
              <a:solidFill>
                <a:srgbClr val="69676D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69676D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9" name="عنصر نائب للمحتوى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619497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69676D"/>
                </a:solidFill>
              </a:rPr>
              <a:pPr/>
              <a:t>22/07/39</a:t>
            </a:fld>
            <a:endParaRPr lang="ar-SA">
              <a:solidFill>
                <a:srgbClr val="69676D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69676D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13" name="عنصر نائب للمحتوى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12" name="عنصر نائب للنص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14" name="عنصر نائب للنص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28707801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6" name="عنصر نائب للتاريخ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B8ABB09-4A1D-463E-8065-109CC2B7EFAA}" type="datetimeFigureOut">
              <a:rPr lang="ar-SA" smtClean="0">
                <a:solidFill>
                  <a:srgbClr val="69676D"/>
                </a:solidFill>
              </a:rPr>
              <a:pPr/>
              <a:t>22/07/39</a:t>
            </a:fld>
            <a:endParaRPr lang="ar-SA">
              <a:solidFill>
                <a:srgbClr val="69676D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ar-SA">
              <a:solidFill>
                <a:srgbClr val="6967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4491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69676D"/>
                </a:solidFill>
              </a:rPr>
              <a:pPr/>
              <a:t>22/07/39</a:t>
            </a:fld>
            <a:endParaRPr lang="ar-SA">
              <a:solidFill>
                <a:srgbClr val="69676D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69676D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683208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رابط مستقيم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8" name="رابط مستقيم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مستطيل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رابط مستقيم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شكل بيضاوي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عنصر نائب للمحتوى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21" name="عنصر نائب للتاريخ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B8ABB09-4A1D-463E-8065-109CC2B7EFAA}" type="datetimeFigureOut">
              <a:rPr lang="ar-SA" smtClean="0">
                <a:solidFill>
                  <a:srgbClr val="69676D"/>
                </a:solidFill>
              </a:rPr>
              <a:pPr/>
              <a:t>22/07/39</a:t>
            </a:fld>
            <a:endParaRPr lang="ar-SA">
              <a:solidFill>
                <a:srgbClr val="69676D"/>
              </a:solidFill>
            </a:endParaRPr>
          </a:p>
        </p:txBody>
      </p:sp>
      <p:sp>
        <p:nvSpPr>
          <p:cNvPr id="22" name="عنصر نائب لرقم الشريحة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23" name="عنصر نائب للتذييل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ar-SA">
              <a:solidFill>
                <a:srgbClr val="6967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4602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شكل بيضاوي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ar-SA"/>
              <a:t>انقر فوق الأيقونة لإضافة صورة</a:t>
            </a:r>
            <a:endParaRPr kumimoji="0"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10" name="رابط مستقيم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مستطيل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رابط مستقيم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رابط مستقيم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رابط مستقيم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عنصر نائب للتاريخ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B8ABB09-4A1D-463E-8065-109CC2B7EFAA}" type="datetimeFigureOut">
              <a:rPr lang="ar-SA" smtClean="0">
                <a:solidFill>
                  <a:srgbClr val="69676D"/>
                </a:solidFill>
              </a:rPr>
              <a:pPr/>
              <a:t>22/07/39</a:t>
            </a:fld>
            <a:endParaRPr lang="ar-SA">
              <a:solidFill>
                <a:srgbClr val="69676D"/>
              </a:solidFill>
            </a:endParaRPr>
          </a:p>
        </p:txBody>
      </p:sp>
      <p:sp>
        <p:nvSpPr>
          <p:cNvPr id="18" name="عنصر نائب لرقم الشريحة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21" name="عنصر نائب للتذييل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ar-SA">
              <a:solidFill>
                <a:srgbClr val="6967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1124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69676D"/>
                </a:solidFill>
              </a:rPr>
              <a:pPr/>
              <a:t>22/07/39</a:t>
            </a:fld>
            <a:endParaRPr lang="ar-SA">
              <a:solidFill>
                <a:srgbClr val="69676D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69676D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786642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69676D"/>
                </a:solidFill>
              </a:rPr>
              <a:pPr/>
              <a:t>22/07/39</a:t>
            </a:fld>
            <a:endParaRPr lang="ar-SA">
              <a:solidFill>
                <a:srgbClr val="69676D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69676D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71069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03AB6-720F-46E4-B03D-55D0BF1A39DC}" type="datetimeFigureOut">
              <a:rPr lang="en-US" smtClean="0">
                <a:solidFill>
                  <a:srgbClr val="04617B"/>
                </a:solidFill>
              </a:rPr>
              <a:pPr/>
              <a:t>4/7/2018</a:t>
            </a:fld>
            <a:endParaRPr lang="en-US">
              <a:solidFill>
                <a:srgbClr val="04617B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200D-6CDE-41A8-B294-4997A86B8E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754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رابط مستقيم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8" name="رابط مستقيم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مستطيل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رابط مستقيم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شكل بيضاوي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عنصر نائب للمحتوى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21" name="عنصر نائب للتاريخ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F203AB6-720F-46E4-B03D-55D0BF1A39DC}" type="datetimeFigureOut">
              <a:rPr lang="en-US" smtClean="0">
                <a:solidFill>
                  <a:srgbClr val="04617B"/>
                </a:solidFill>
              </a:rPr>
              <a:pPr/>
              <a:t>4/7/2018</a:t>
            </a:fld>
            <a:endParaRPr lang="en-US">
              <a:solidFill>
                <a:srgbClr val="04617B"/>
              </a:solidFill>
            </a:endParaRPr>
          </a:p>
        </p:txBody>
      </p:sp>
      <p:sp>
        <p:nvSpPr>
          <p:cNvPr id="22" name="عنصر نائب لرقم الشريحة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DFB200D-6CDE-41A8-B294-4997A86B8E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عنصر نائب للتذييل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9572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شكل بيضاوي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ar-SA"/>
              <a:t>انقر فوق الرمز لإضافة صورة</a:t>
            </a:r>
            <a:endParaRPr kumimoji="0"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10" name="رابط مستقيم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مستطيل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رابط مستقيم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رابط مستقيم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رابط مستقيم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عنصر نائب للتاريخ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F203AB6-720F-46E4-B03D-55D0BF1A39DC}" type="datetimeFigureOut">
              <a:rPr lang="en-US" smtClean="0">
                <a:solidFill>
                  <a:srgbClr val="04617B"/>
                </a:solidFill>
              </a:rPr>
              <a:pPr/>
              <a:t>4/7/2018</a:t>
            </a:fld>
            <a:endParaRPr lang="en-US">
              <a:solidFill>
                <a:srgbClr val="04617B"/>
              </a:solidFill>
            </a:endParaRPr>
          </a:p>
        </p:txBody>
      </p:sp>
      <p:sp>
        <p:nvSpPr>
          <p:cNvPr id="18" name="عنصر نائب لرقم الشريحة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DFB200D-6CDE-41A8-B294-4997A86B8E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عنصر نائب للتذييل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554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عنصر نائب للعنوان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13" name="عنصر نائب للنص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  <a:p>
            <a:pPr lvl="1" eaLnBrk="1" latinLnBrk="0" hangingPunct="1"/>
            <a:r>
              <a:rPr kumimoji="0" lang="ar-SA"/>
              <a:t>المستوى الثاني</a:t>
            </a:r>
          </a:p>
          <a:p>
            <a:pPr lvl="2" eaLnBrk="1" latinLnBrk="0" hangingPunct="1"/>
            <a:r>
              <a:rPr kumimoji="0" lang="ar-SA"/>
              <a:t>المستوى الثالث</a:t>
            </a:r>
          </a:p>
          <a:p>
            <a:pPr lvl="3" eaLnBrk="1" latinLnBrk="0" hangingPunct="1"/>
            <a:r>
              <a:rPr kumimoji="0" lang="ar-SA"/>
              <a:t>المستوى الرابع</a:t>
            </a:r>
          </a:p>
          <a:p>
            <a:pPr lvl="4" eaLnBrk="1" latinLnBrk="0" hangingPunct="1"/>
            <a:r>
              <a:rPr kumimoji="0" lang="ar-SA"/>
              <a:t>المستوى الخامس</a:t>
            </a:r>
            <a:endParaRPr kumimoji="0" lang="en-US"/>
          </a:p>
        </p:txBody>
      </p:sp>
      <p:sp>
        <p:nvSpPr>
          <p:cNvPr id="14" name="عنصر نائب للتاريخ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fld id="{EF203AB6-720F-46E4-B03D-55D0BF1A39DC}" type="datetimeFigureOut">
              <a:rPr lang="en-US" smtClean="0">
                <a:solidFill>
                  <a:srgbClr val="04617B"/>
                </a:solidFill>
              </a:rPr>
              <a:pPr rtl="0"/>
              <a:t>4/7/2018</a:t>
            </a:fld>
            <a:endParaRPr lang="en-US">
              <a:solidFill>
                <a:srgbClr val="04617B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endParaRPr lang="en-US">
              <a:solidFill>
                <a:srgbClr val="04617B"/>
              </a:solidFill>
            </a:endParaRPr>
          </a:p>
        </p:txBody>
      </p:sp>
      <p:sp>
        <p:nvSpPr>
          <p:cNvPr id="7" name="رابط مستقيم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مستطيل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شكل بيضاوي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عنصر نائب لرقم الشريحة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rtl="0"/>
            <a:fld id="{2DFB200D-6CDE-41A8-B294-4997A86B8E7A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722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عنصر نائب للعنوان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13" name="عنصر نائب للنص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  <a:p>
            <a:pPr lvl="1" eaLnBrk="1" latinLnBrk="0" hangingPunct="1"/>
            <a:r>
              <a:rPr kumimoji="0" lang="ar-SA"/>
              <a:t>المستوى الثاني</a:t>
            </a:r>
          </a:p>
          <a:p>
            <a:pPr lvl="2" eaLnBrk="1" latinLnBrk="0" hangingPunct="1"/>
            <a:r>
              <a:rPr kumimoji="0" lang="ar-SA"/>
              <a:t>المستوى الثالث</a:t>
            </a:r>
          </a:p>
          <a:p>
            <a:pPr lvl="3" eaLnBrk="1" latinLnBrk="0" hangingPunct="1"/>
            <a:r>
              <a:rPr kumimoji="0" lang="ar-SA"/>
              <a:t>المستوى الرابع</a:t>
            </a:r>
          </a:p>
          <a:p>
            <a:pPr lvl="4" eaLnBrk="1" latinLnBrk="0" hangingPunct="1"/>
            <a:r>
              <a:rPr kumimoji="0" lang="ar-SA"/>
              <a:t>المستوى الخامس</a:t>
            </a:r>
            <a:endParaRPr kumimoji="0" lang="en-US"/>
          </a:p>
        </p:txBody>
      </p:sp>
      <p:sp>
        <p:nvSpPr>
          <p:cNvPr id="14" name="عنصر نائب للتاريخ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6DEF35D-41DF-4DDC-9D14-427CE9BF88B9}" type="datetimeFigureOut">
              <a:rPr lang="ar-SA" smtClean="0"/>
              <a:pPr/>
              <a:t>22/07/39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ar-SA"/>
          </a:p>
        </p:txBody>
      </p:sp>
      <p:sp>
        <p:nvSpPr>
          <p:cNvPr id="7" name="رابط مستقيم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مستطيل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شكل بيضاوي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عنصر نائب لرقم الشريحة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3E61B7A-0503-42B8-9D81-A0A16FE2880A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49423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1" eaLnBrk="1" latinLnBrk="0" hangingPunct="1">
        <a:spcBef>
          <a:spcPct val="0"/>
        </a:spcBef>
        <a:buNone/>
        <a:defRPr kumimoji="0" sz="3000" b="0" i="0" u="none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r" rtl="1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r" rtl="1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r" rtl="1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r" rtl="1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r" rtl="1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r" rtl="1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r" rtl="1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r" rtl="1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620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61150"/>
            <a:ext cx="213360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89725"/>
            <a:ext cx="28956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1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689725"/>
            <a:ext cx="2133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56904427-CBA5-4F96-B5F6-EE300212744C}" type="slidenum">
              <a:rPr lang="en-US">
                <a:solidFill>
                  <a:srgbClr val="000000"/>
                </a:solidFill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945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ransition spd="med">
    <p:fade thruBlk="1"/>
  </p:transition>
  <p:txStyles>
    <p:titleStyle>
      <a:lvl1pPr algn="l" rtl="1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1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Impact" pitchFamily="34" charset="0"/>
        </a:defRPr>
      </a:lvl2pPr>
      <a:lvl3pPr algn="l" rtl="1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Impact" pitchFamily="34" charset="0"/>
        </a:defRPr>
      </a:lvl3pPr>
      <a:lvl4pPr algn="l" rtl="1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Impact" pitchFamily="34" charset="0"/>
        </a:defRPr>
      </a:lvl4pPr>
      <a:lvl5pPr algn="l" rtl="1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Impact" pitchFamily="34" charset="0"/>
        </a:defRPr>
      </a:lvl5pPr>
      <a:lvl6pPr marL="457200" algn="l" rtl="1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Impact" pitchFamily="34" charset="0"/>
        </a:defRPr>
      </a:lvl6pPr>
      <a:lvl7pPr marL="914400" algn="l" rtl="1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Impact" pitchFamily="34" charset="0"/>
        </a:defRPr>
      </a:lvl7pPr>
      <a:lvl8pPr marL="1371600" algn="l" rtl="1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Impact" pitchFamily="34" charset="0"/>
        </a:defRPr>
      </a:lvl8pPr>
      <a:lvl9pPr marL="1828800" algn="l" rtl="1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Impact" pitchFamily="34" charset="0"/>
        </a:defRPr>
      </a:lvl9pPr>
    </p:titleStyle>
    <p:bodyStyle>
      <a:lvl1pPr marL="342900" indent="-342900" algn="r" rtl="1" eaLnBrk="1" fontAlgn="base" hangingPunct="1">
        <a:spcBef>
          <a:spcPct val="20000"/>
        </a:spcBef>
        <a:spcAft>
          <a:spcPct val="0"/>
        </a:spcAft>
        <a:buSzPct val="200000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1" fontAlgn="base" hangingPunct="1">
        <a:spcBef>
          <a:spcPct val="20000"/>
        </a:spcBef>
        <a:spcAft>
          <a:spcPct val="0"/>
        </a:spcAft>
        <a:buSzPct val="200000"/>
        <a:defRPr sz="2000" b="1">
          <a:solidFill>
            <a:schemeClr val="tx1"/>
          </a:solidFill>
          <a:latin typeface="+mn-lt"/>
        </a:defRPr>
      </a:lvl2pPr>
      <a:lvl3pPr marL="1143000" indent="-228600" algn="r" rtl="1" eaLnBrk="1" fontAlgn="base" hangingPunct="1">
        <a:spcBef>
          <a:spcPct val="20000"/>
        </a:spcBef>
        <a:spcAft>
          <a:spcPct val="0"/>
        </a:spcAft>
        <a:buSzPct val="200000"/>
        <a:defRPr b="1">
          <a:solidFill>
            <a:schemeClr val="tx1"/>
          </a:solidFill>
          <a:latin typeface="+mn-lt"/>
        </a:defRPr>
      </a:lvl3pPr>
      <a:lvl4pPr marL="1600200" indent="-228600" algn="r" rtl="1" eaLnBrk="1" fontAlgn="base" hangingPunct="1">
        <a:spcBef>
          <a:spcPct val="20000"/>
        </a:spcBef>
        <a:spcAft>
          <a:spcPct val="0"/>
        </a:spcAft>
        <a:buSzPct val="200000"/>
        <a:defRPr sz="1600" b="1">
          <a:solidFill>
            <a:schemeClr val="tx1"/>
          </a:solidFill>
          <a:latin typeface="+mn-lt"/>
        </a:defRPr>
      </a:lvl4pPr>
      <a:lvl5pPr marL="2057400" indent="-228600" algn="r" rtl="1" eaLnBrk="1" fontAlgn="base" hangingPunct="1">
        <a:spcBef>
          <a:spcPct val="20000"/>
        </a:spcBef>
        <a:spcAft>
          <a:spcPct val="0"/>
        </a:spcAft>
        <a:buSzPct val="200000"/>
        <a:defRPr sz="1600" b="1">
          <a:solidFill>
            <a:schemeClr val="tx1"/>
          </a:solidFill>
          <a:latin typeface="+mn-lt"/>
        </a:defRPr>
      </a:lvl5pPr>
      <a:lvl6pPr marL="2514600" indent="-228600" algn="r" rtl="1" eaLnBrk="1" fontAlgn="base" hangingPunct="1">
        <a:spcBef>
          <a:spcPct val="20000"/>
        </a:spcBef>
        <a:spcAft>
          <a:spcPct val="0"/>
        </a:spcAft>
        <a:buSzPct val="200000"/>
        <a:defRPr sz="1600" b="1">
          <a:solidFill>
            <a:schemeClr val="tx1"/>
          </a:solidFill>
          <a:latin typeface="+mn-lt"/>
        </a:defRPr>
      </a:lvl6pPr>
      <a:lvl7pPr marL="2971800" indent="-228600" algn="r" rtl="1" eaLnBrk="1" fontAlgn="base" hangingPunct="1">
        <a:spcBef>
          <a:spcPct val="20000"/>
        </a:spcBef>
        <a:spcAft>
          <a:spcPct val="0"/>
        </a:spcAft>
        <a:buSzPct val="200000"/>
        <a:defRPr sz="1600" b="1">
          <a:solidFill>
            <a:schemeClr val="tx1"/>
          </a:solidFill>
          <a:latin typeface="+mn-lt"/>
        </a:defRPr>
      </a:lvl7pPr>
      <a:lvl8pPr marL="3429000" indent="-228600" algn="r" rtl="1" eaLnBrk="1" fontAlgn="base" hangingPunct="1">
        <a:spcBef>
          <a:spcPct val="20000"/>
        </a:spcBef>
        <a:spcAft>
          <a:spcPct val="0"/>
        </a:spcAft>
        <a:buSzPct val="200000"/>
        <a:defRPr sz="1600" b="1">
          <a:solidFill>
            <a:schemeClr val="tx1"/>
          </a:solidFill>
          <a:latin typeface="+mn-lt"/>
        </a:defRPr>
      </a:lvl8pPr>
      <a:lvl9pPr marL="3886200" indent="-228600" algn="r" rtl="1" eaLnBrk="1" fontAlgn="base" hangingPunct="1">
        <a:spcBef>
          <a:spcPct val="20000"/>
        </a:spcBef>
        <a:spcAft>
          <a:spcPct val="0"/>
        </a:spcAft>
        <a:buSzPct val="200000"/>
        <a:defRPr sz="1600" b="1">
          <a:solidFill>
            <a:schemeClr val="tx1"/>
          </a:solidFill>
          <a:latin typeface="+mn-lt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عنصر نائب للعنوان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13" name="عنصر نائب للنص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  <a:p>
            <a:pPr lvl="1" eaLnBrk="1" latinLnBrk="0" hangingPunct="1"/>
            <a:r>
              <a:rPr kumimoji="0" lang="ar-SA"/>
              <a:t>المستوى الثاني</a:t>
            </a:r>
          </a:p>
          <a:p>
            <a:pPr lvl="2" eaLnBrk="1" latinLnBrk="0" hangingPunct="1"/>
            <a:r>
              <a:rPr kumimoji="0" lang="ar-SA"/>
              <a:t>المستوى الثالث</a:t>
            </a:r>
          </a:p>
          <a:p>
            <a:pPr lvl="3" eaLnBrk="1" latinLnBrk="0" hangingPunct="1"/>
            <a:r>
              <a:rPr kumimoji="0" lang="ar-SA"/>
              <a:t>المستوى الرابع</a:t>
            </a:r>
          </a:p>
          <a:p>
            <a:pPr lvl="4" eaLnBrk="1" latinLnBrk="0" hangingPunct="1"/>
            <a:r>
              <a:rPr kumimoji="0" lang="ar-SA"/>
              <a:t>المستوى الخامس</a:t>
            </a:r>
            <a:endParaRPr kumimoji="0" lang="en-US"/>
          </a:p>
        </p:txBody>
      </p:sp>
      <p:sp>
        <p:nvSpPr>
          <p:cNvPr id="14" name="عنصر نائب للتاريخ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6DEF35D-41DF-4DDC-9D14-427CE9BF88B9}" type="datetimeFigureOut">
              <a:rPr lang="ar-SA" smtClean="0">
                <a:solidFill>
                  <a:srgbClr val="69676D"/>
                </a:solidFill>
              </a:rPr>
              <a:pPr/>
              <a:t>22/07/39</a:t>
            </a:fld>
            <a:endParaRPr lang="ar-SA">
              <a:solidFill>
                <a:srgbClr val="69676D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ar-SA">
              <a:solidFill>
                <a:srgbClr val="69676D"/>
              </a:solidFill>
            </a:endParaRPr>
          </a:p>
        </p:txBody>
      </p:sp>
      <p:sp>
        <p:nvSpPr>
          <p:cNvPr id="7" name="رابط مستقيم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مستطيل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شكل بيضاوي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عنصر نائب لرقم الشريحة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3E61B7A-0503-42B8-9D81-A0A16FE2880A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47021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p:txStyles>
    <p:titleStyle>
      <a:lvl1pPr algn="l" rtl="1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r" rtl="1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r" rtl="1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r" rtl="1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r" rtl="1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r" rtl="1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r" rtl="1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r" rtl="1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r" rtl="1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2" name="عنصر نائب للعنوان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13" name="عنصر نائب للنص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  <a:p>
            <a:pPr lvl="1" eaLnBrk="1" latinLnBrk="0" hangingPunct="1"/>
            <a:r>
              <a:rPr kumimoji="0" lang="ar-SA"/>
              <a:t>المستوى الثاني</a:t>
            </a:r>
          </a:p>
          <a:p>
            <a:pPr lvl="2" eaLnBrk="1" latinLnBrk="0" hangingPunct="1"/>
            <a:r>
              <a:rPr kumimoji="0" lang="ar-SA"/>
              <a:t>المستوى الثالث</a:t>
            </a:r>
          </a:p>
          <a:p>
            <a:pPr lvl="3" eaLnBrk="1" latinLnBrk="0" hangingPunct="1"/>
            <a:r>
              <a:rPr kumimoji="0" lang="ar-SA"/>
              <a:t>المستوى الرابع</a:t>
            </a:r>
          </a:p>
          <a:p>
            <a:pPr lvl="4" eaLnBrk="1" latinLnBrk="0" hangingPunct="1"/>
            <a:r>
              <a:rPr kumimoji="0" lang="ar-SA"/>
              <a:t>المستوى الخامس</a:t>
            </a:r>
            <a:endParaRPr kumimoji="0" lang="en-US"/>
          </a:p>
        </p:txBody>
      </p:sp>
      <p:sp>
        <p:nvSpPr>
          <p:cNvPr id="14" name="عنصر نائب للتاريخ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DEF35D-41DF-4DDC-9D14-427CE9BF88B9}" type="datetimeFigureOut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srgbClr val="69676D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22/07/39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srgbClr val="69676D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srgbClr val="69676D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رابط مستقيم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مستطيل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شكل بيضاوي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3" name="عنصر نائب لرقم الشريحة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E61B7A-0503-42B8-9D81-A0A16FE2880A}" type="slidenum">
              <a:rPr kumimoji="0" lang="ar-SA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153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p:txStyles>
    <p:titleStyle>
      <a:lvl1pPr algn="l" rtl="1" eaLnBrk="1" latinLnBrk="0" hangingPunct="1">
        <a:spcBef>
          <a:spcPct val="0"/>
        </a:spcBef>
        <a:buNone/>
        <a:defRPr kumimoji="0" sz="3000" b="0" i="0" u="none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r" rtl="1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r" rtl="1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r" rtl="1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r" rtl="1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r" rtl="1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r" rtl="1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r" rtl="1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r" rtl="1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عنصر نائب للعنوان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13" name="عنصر نائب للنص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  <a:p>
            <a:pPr lvl="1" eaLnBrk="1" latinLnBrk="0" hangingPunct="1"/>
            <a:r>
              <a:rPr kumimoji="0" lang="ar-SA"/>
              <a:t>المستوى الثاني</a:t>
            </a:r>
          </a:p>
          <a:p>
            <a:pPr lvl="2" eaLnBrk="1" latinLnBrk="0" hangingPunct="1"/>
            <a:r>
              <a:rPr kumimoji="0" lang="ar-SA"/>
              <a:t>المستوى الثالث</a:t>
            </a:r>
          </a:p>
          <a:p>
            <a:pPr lvl="3" eaLnBrk="1" latinLnBrk="0" hangingPunct="1"/>
            <a:r>
              <a:rPr kumimoji="0" lang="ar-SA"/>
              <a:t>المستوى الرابع</a:t>
            </a:r>
          </a:p>
          <a:p>
            <a:pPr lvl="4" eaLnBrk="1" latinLnBrk="0" hangingPunct="1"/>
            <a:r>
              <a:rPr kumimoji="0" lang="ar-SA"/>
              <a:t>المستوى الخامس</a:t>
            </a:r>
            <a:endParaRPr kumimoji="0" lang="en-US"/>
          </a:p>
        </p:txBody>
      </p:sp>
      <p:sp>
        <p:nvSpPr>
          <p:cNvPr id="14" name="عنصر نائب للتاريخ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B8ABB09-4A1D-463E-8065-109CC2B7EFAA}" type="datetimeFigureOut">
              <a:rPr lang="ar-SA" smtClean="0">
                <a:solidFill>
                  <a:srgbClr val="69676D"/>
                </a:solidFill>
              </a:rPr>
              <a:pPr/>
              <a:t>22/07/39</a:t>
            </a:fld>
            <a:endParaRPr lang="ar-SA">
              <a:solidFill>
                <a:srgbClr val="69676D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ar-SA">
              <a:solidFill>
                <a:srgbClr val="69676D"/>
              </a:solidFill>
            </a:endParaRPr>
          </a:p>
        </p:txBody>
      </p:sp>
      <p:sp>
        <p:nvSpPr>
          <p:cNvPr id="7" name="رابط مستقيم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مستطيل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شكل بيضاوي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عنصر نائب لرقم الشريحة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0947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rtl="1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r" rtl="1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r" rtl="1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r" rtl="1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r" rtl="1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r" rtl="1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r" rtl="1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r" rtl="1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r" rtl="1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8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3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5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6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8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9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2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7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1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3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5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5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9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0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3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34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34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34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34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34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ebly.com/app-center" TargetMode="External"/><Relationship Id="rId2" Type="http://schemas.openxmlformats.org/officeDocument/2006/relationships/hyperlink" Target="https://hc.weebly.com/hc/en-us/articles/227027928-Adding-Sections-to-Your-Pages" TargetMode="External"/><Relationship Id="rId1" Type="http://schemas.openxmlformats.org/officeDocument/2006/relationships/slideLayout" Target="../slideLayouts/slideLayout3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21.pn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34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34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34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34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63.gif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3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3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3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3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68.png"/><Relationship Id="rId4" Type="http://schemas.openxmlformats.org/officeDocument/2006/relationships/image" Target="../media/image16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3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3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3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3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3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63.gif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5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3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34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3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6.xml"/><Relationship Id="rId5" Type="http://schemas.openxmlformats.org/officeDocument/2006/relationships/image" Target="../media/image20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8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9.xml"/><Relationship Id="rId5" Type="http://schemas.openxmlformats.org/officeDocument/2006/relationships/image" Target="../media/image37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0.xml"/><Relationship Id="rId5" Type="http://schemas.openxmlformats.org/officeDocument/2006/relationships/image" Target="../media/image38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1.xml"/><Relationship Id="rId6" Type="http://schemas.openxmlformats.org/officeDocument/2006/relationships/image" Target="../media/image40.png"/><Relationship Id="rId5" Type="http://schemas.openxmlformats.org/officeDocument/2006/relationships/image" Target="../media/image20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2.xml"/><Relationship Id="rId5" Type="http://schemas.openxmlformats.org/officeDocument/2006/relationships/image" Target="../media/image40.pn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3.xml"/><Relationship Id="rId5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4.xml"/><Relationship Id="rId5" Type="http://schemas.openxmlformats.org/officeDocument/2006/relationships/image" Target="../media/image43.pn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22.xml"/><Relationship Id="rId7" Type="http://schemas.openxmlformats.org/officeDocument/2006/relationships/hyperlink" Target="http://www.douksnow.com/tech.html" TargetMode="Externa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7.xml"/><Relationship Id="rId6" Type="http://schemas.openxmlformats.org/officeDocument/2006/relationships/hyperlink" Target="http://oer2016.weebly.com/" TargetMode="External"/><Relationship Id="rId5" Type="http://schemas.openxmlformats.org/officeDocument/2006/relationships/hyperlink" Target="http://pln17.weebly.com/" TargetMode="External"/><Relationship Id="rId4" Type="http://schemas.openxmlformats.org/officeDocument/2006/relationships/hyperlink" Target="http://essentialielts.weebly.com/" TargetMode="External"/><Relationship Id="rId9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ali2060.weebly.com/" TargetMode="Externa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8.png"/><Relationship Id="rId4" Type="http://schemas.openxmlformats.org/officeDocument/2006/relationships/hyperlink" Target="https://www.weebly.com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8.png"/><Relationship Id="rId4" Type="http://schemas.openxmlformats.org/officeDocument/2006/relationships/hyperlink" Target="https://www.edmodo.com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0.png"/><Relationship Id="rId4" Type="http://schemas.openxmlformats.org/officeDocument/2006/relationships/image" Target="../media/image71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3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6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9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gif"/><Relationship Id="rId1" Type="http://schemas.openxmlformats.org/officeDocument/2006/relationships/slideLayout" Target="../slideLayouts/slideLayout60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://embed.ly/code" TargetMode="Externa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5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NULL" TargetMode="Externa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6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916832"/>
            <a:ext cx="7975728" cy="245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شكل بيضاوي 2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ln/>
          <a:effectLst>
            <a:glow rad="63500">
              <a:schemeClr val="accent1">
                <a:satMod val="175000"/>
                <a:alpha val="40000"/>
              </a:scheme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82479" tIns="41239" rIns="82479" bIns="41239" anchor="b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1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itional Arabic" pitchFamily="18" charset="-78"/>
                <a:ea typeface="+mn-ea"/>
                <a:cs typeface="Traditional Arabic" pitchFamily="18" charset="-78"/>
              </a:rPr>
              <a:t>أبو الحسن</a:t>
            </a:r>
          </a:p>
        </p:txBody>
      </p:sp>
      <p:sp>
        <p:nvSpPr>
          <p:cNvPr id="4" name="مستطيل مستدير الزوايا 3"/>
          <p:cNvSpPr/>
          <p:nvPr/>
        </p:nvSpPr>
        <p:spPr>
          <a:xfrm>
            <a:off x="395536" y="5445224"/>
            <a:ext cx="7195670" cy="107499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itional Arabic" pitchFamily="18" charset="-78"/>
                <a:ea typeface="+mn-ea"/>
                <a:cs typeface="Traditional Arabic" pitchFamily="18" charset="-78"/>
              </a:rPr>
              <a:t>إعداد و تقديم : علي حبيب الخلاص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itional Arabic" pitchFamily="18" charset="-78"/>
                <a:ea typeface="+mn-ea"/>
                <a:cs typeface="Traditional Arabic" pitchFamily="18" charset="-78"/>
              </a:rPr>
              <a:t>ali2060@gmail.com</a:t>
            </a:r>
          </a:p>
        </p:txBody>
      </p:sp>
      <p:pic>
        <p:nvPicPr>
          <p:cNvPr id="1026" name="Picture 2" descr="نتيجة بحث الصور عن شعار وزارة التعليم">
            <a:extLst>
              <a:ext uri="{FF2B5EF4-FFF2-40B4-BE49-F238E27FC236}">
                <a16:creationId xmlns:a16="http://schemas.microsoft.com/office/drawing/2014/main" id="{34C065C1-0FFE-4FF0-AC66-06C3ADB4A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614" y="188640"/>
            <a:ext cx="1835696" cy="98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344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8125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ar-SA" dirty="0">
                <a:cs typeface="AF_Taif Normal" pitchFamily="2" charset="-78"/>
              </a:rPr>
              <a:t>المؤسسون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1857364"/>
            <a:ext cx="4357718" cy="3445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مستطيل 4"/>
          <p:cNvSpPr/>
          <p:nvPr/>
        </p:nvSpPr>
        <p:spPr>
          <a:xfrm>
            <a:off x="285720" y="52863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0"/>
            <a:r>
              <a:rPr lang="en-US" dirty="0" err="1"/>
              <a:t>Weebly</a:t>
            </a:r>
            <a:r>
              <a:rPr lang="en-US" dirty="0"/>
              <a:t> was founded by college friends David, Dan and Chris. </a:t>
            </a:r>
            <a:endParaRPr lang="ar-SA" dirty="0"/>
          </a:p>
        </p:txBody>
      </p:sp>
      <p:sp>
        <p:nvSpPr>
          <p:cNvPr id="6" name="مستطيل: زوايا مستديرة 5"/>
          <p:cNvSpPr/>
          <p:nvPr/>
        </p:nvSpPr>
        <p:spPr>
          <a:xfrm>
            <a:off x="5220072" y="2420888"/>
            <a:ext cx="3643306" cy="255389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ar-SA" sz="2400" dirty="0">
                <a:cs typeface="AF_Taif Normal" pitchFamily="2" charset="-78"/>
              </a:rPr>
              <a:t>رأى ديفيد، دان، و كريس مدى الصعوبة لأصدقائهم في وضع أعمالهم على الإنترنت فتعاونوا من أجل بناء أول خدمة تتيح للجميع إنشاء موقع عالي الجودة بسهولة.</a:t>
            </a:r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69A03B7F-61A1-4737-9887-8F5864EB6909}"/>
              </a:ext>
            </a:extLst>
          </p:cNvPr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8" name="فقاعة التفكير: على شكل سحابة 7">
            <a:extLst>
              <a:ext uri="{FF2B5EF4-FFF2-40B4-BE49-F238E27FC236}">
                <a16:creationId xmlns:a16="http://schemas.microsoft.com/office/drawing/2014/main" id="{319B2543-2657-451D-A9CB-D4275546E1AE}"/>
              </a:ext>
            </a:extLst>
          </p:cNvPr>
          <p:cNvSpPr/>
          <p:nvPr/>
        </p:nvSpPr>
        <p:spPr>
          <a:xfrm>
            <a:off x="4828189" y="5229199"/>
            <a:ext cx="3244273" cy="1354163"/>
          </a:xfrm>
          <a:prstGeom prst="cloudCallout">
            <a:avLst>
              <a:gd name="adj1" fmla="val -33682"/>
              <a:gd name="adj2" fmla="val -368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cs typeface="AF_Taif Normal" pitchFamily="2" charset="-78"/>
              </a:rPr>
              <a:t>في عام 2007 رأى الموقع النور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55576" y="181991"/>
            <a:ext cx="7467600" cy="58271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pPr lvl="0" algn="r">
              <a:spcBef>
                <a:spcPts val="0"/>
              </a:spcBef>
              <a:defRPr/>
            </a:pPr>
            <a:r>
              <a:rPr lang="ar-SA" sz="32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أدوات التصميم في ويبلي</a:t>
            </a:r>
            <a:endParaRPr lang="ar-SA" sz="32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9D97E7A-1B84-4B48-AE48-900C4142C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7" y="627786"/>
            <a:ext cx="3012186" cy="6209928"/>
          </a:xfrm>
          <a:prstGeom prst="rect">
            <a:avLst/>
          </a:prstGeom>
        </p:spPr>
      </p:pic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ADA2EBA1-6C6E-4CE1-A853-87CE26970798}"/>
              </a:ext>
            </a:extLst>
          </p:cNvPr>
          <p:cNvSpPr/>
          <p:nvPr/>
        </p:nvSpPr>
        <p:spPr>
          <a:xfrm>
            <a:off x="2195736" y="652494"/>
            <a:ext cx="792088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وسيلة شرح مستطيلة مستديرة الزوايا 7">
            <a:extLst>
              <a:ext uri="{FF2B5EF4-FFF2-40B4-BE49-F238E27FC236}">
                <a16:creationId xmlns:a16="http://schemas.microsoft.com/office/drawing/2014/main" id="{85B9D53A-1A06-460C-9C36-0CFB5EC65956}"/>
              </a:ext>
            </a:extLst>
          </p:cNvPr>
          <p:cNvSpPr/>
          <p:nvPr/>
        </p:nvSpPr>
        <p:spPr>
          <a:xfrm>
            <a:off x="1403648" y="4437112"/>
            <a:ext cx="3888432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lvl="0" algn="ctr"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إضافة عنصر مساحة فارغة</a:t>
            </a:r>
          </a:p>
        </p:txBody>
      </p:sp>
    </p:spTree>
    <p:extLst>
      <p:ext uri="{BB962C8B-B14F-4D97-AF65-F5344CB8AC3E}">
        <p14:creationId xmlns:p14="http://schemas.microsoft.com/office/powerpoint/2010/main" val="388634894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55576" y="181991"/>
            <a:ext cx="7467600" cy="58271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pPr lvl="0" algn="r">
              <a:spcBef>
                <a:spcPts val="0"/>
              </a:spcBef>
              <a:defRPr/>
            </a:pPr>
            <a:r>
              <a:rPr lang="ar-SA" sz="32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أدوات التصميم في ويبلي</a:t>
            </a:r>
            <a:endParaRPr lang="ar-SA" sz="32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9D97E7A-1B84-4B48-AE48-900C4142C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7" y="627786"/>
            <a:ext cx="3012186" cy="6209928"/>
          </a:xfrm>
          <a:prstGeom prst="rect">
            <a:avLst/>
          </a:prstGeom>
        </p:spPr>
      </p:pic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ADA2EBA1-6C6E-4CE1-A853-87CE26970798}"/>
              </a:ext>
            </a:extLst>
          </p:cNvPr>
          <p:cNvSpPr/>
          <p:nvPr/>
        </p:nvSpPr>
        <p:spPr>
          <a:xfrm>
            <a:off x="2195736" y="652494"/>
            <a:ext cx="792088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وسيلة شرح مستطيلة مستديرة الزوايا 7">
            <a:extLst>
              <a:ext uri="{FF2B5EF4-FFF2-40B4-BE49-F238E27FC236}">
                <a16:creationId xmlns:a16="http://schemas.microsoft.com/office/drawing/2014/main" id="{85B9D53A-1A06-460C-9C36-0CFB5EC65956}"/>
              </a:ext>
            </a:extLst>
          </p:cNvPr>
          <p:cNvSpPr/>
          <p:nvPr/>
        </p:nvSpPr>
        <p:spPr>
          <a:xfrm>
            <a:off x="1331640" y="5517232"/>
            <a:ext cx="2952328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lvl="0" algn="ctr"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إضافة فيديو عالي الدقة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09F7419-C338-4BEE-8547-843ADED75C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1430116"/>
            <a:ext cx="5017660" cy="32847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393374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55576" y="181991"/>
            <a:ext cx="7467600" cy="58271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pPr lvl="0" algn="r">
              <a:spcBef>
                <a:spcPts val="0"/>
              </a:spcBef>
              <a:defRPr/>
            </a:pPr>
            <a:r>
              <a:rPr lang="ar-SA" sz="32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أدوات التصميم في ويبلي</a:t>
            </a:r>
            <a:endParaRPr lang="ar-SA" sz="32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9D97E7A-1B84-4B48-AE48-900C4142C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7" y="627786"/>
            <a:ext cx="3012186" cy="6209928"/>
          </a:xfrm>
          <a:prstGeom prst="rect">
            <a:avLst/>
          </a:prstGeom>
        </p:spPr>
      </p:pic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ADA2EBA1-6C6E-4CE1-A853-87CE26970798}"/>
              </a:ext>
            </a:extLst>
          </p:cNvPr>
          <p:cNvSpPr/>
          <p:nvPr/>
        </p:nvSpPr>
        <p:spPr>
          <a:xfrm>
            <a:off x="2195736" y="652494"/>
            <a:ext cx="792088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وسيلة شرح مستطيلة مستديرة الزوايا 7">
            <a:extLst>
              <a:ext uri="{FF2B5EF4-FFF2-40B4-BE49-F238E27FC236}">
                <a16:creationId xmlns:a16="http://schemas.microsoft.com/office/drawing/2014/main" id="{85B9D53A-1A06-460C-9C36-0CFB5EC65956}"/>
              </a:ext>
            </a:extLst>
          </p:cNvPr>
          <p:cNvSpPr/>
          <p:nvPr/>
        </p:nvSpPr>
        <p:spPr>
          <a:xfrm>
            <a:off x="1475656" y="6176426"/>
            <a:ext cx="2088232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lvl="0" algn="ctr"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إضافة صوت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4A7CC6AC-366B-4A29-B527-B36008783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81" y="1551776"/>
            <a:ext cx="5333081" cy="31192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38663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20998B2-4E6A-4D18-B88D-FF33D6475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32" y="701374"/>
            <a:ext cx="2533552" cy="6170512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55576" y="181991"/>
            <a:ext cx="7467600" cy="53564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pPr algn="r">
              <a:spcBef>
                <a:spcPts val="0"/>
              </a:spcBef>
              <a:defRPr/>
            </a:pPr>
            <a:r>
              <a:rPr lang="ar-SA" sz="32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أدوات التصميم في ويبلي - إضافة صندوق بحث</a:t>
            </a:r>
            <a:endParaRPr lang="ar-SA" sz="32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ADA2EBA1-6C6E-4CE1-A853-87CE26970798}"/>
              </a:ext>
            </a:extLst>
          </p:cNvPr>
          <p:cNvSpPr/>
          <p:nvPr/>
        </p:nvSpPr>
        <p:spPr>
          <a:xfrm>
            <a:off x="1824826" y="718826"/>
            <a:ext cx="792088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وسيلة شرح مستطيلة مستديرة الزوايا 7">
            <a:extLst>
              <a:ext uri="{FF2B5EF4-FFF2-40B4-BE49-F238E27FC236}">
                <a16:creationId xmlns:a16="http://schemas.microsoft.com/office/drawing/2014/main" id="{A1E5E4B2-489C-44BB-9970-E0BD7D7B6E77}"/>
              </a:ext>
            </a:extLst>
          </p:cNvPr>
          <p:cNvSpPr/>
          <p:nvPr/>
        </p:nvSpPr>
        <p:spPr>
          <a:xfrm>
            <a:off x="1619672" y="6294762"/>
            <a:ext cx="3528392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إضافة صندوق بحث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7C4CD88-ABB0-43AD-95E5-9DEBFB71C8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856" y="1340768"/>
            <a:ext cx="4497632" cy="299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2812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20998B2-4E6A-4D18-B88D-FF33D6475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32" y="701374"/>
            <a:ext cx="2533552" cy="6170512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55576" y="181991"/>
            <a:ext cx="7467600" cy="53564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pPr lvl="0" algn="r">
              <a:spcBef>
                <a:spcPts val="0"/>
              </a:spcBef>
              <a:defRPr/>
            </a:pPr>
            <a:r>
              <a:rPr lang="ar-SA" sz="32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أدوات التصميم في ويبلي</a:t>
            </a:r>
            <a:endParaRPr lang="ar-SA" sz="32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ADA2EBA1-6C6E-4CE1-A853-87CE26970798}"/>
              </a:ext>
            </a:extLst>
          </p:cNvPr>
          <p:cNvSpPr/>
          <p:nvPr/>
        </p:nvSpPr>
        <p:spPr>
          <a:xfrm>
            <a:off x="1824826" y="718826"/>
            <a:ext cx="792088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وسيلة شرح مستطيلة مستديرة الزوايا 7">
            <a:extLst>
              <a:ext uri="{FF2B5EF4-FFF2-40B4-BE49-F238E27FC236}">
                <a16:creationId xmlns:a16="http://schemas.microsoft.com/office/drawing/2014/main" id="{3B5213A3-A548-4236-AFC7-5D971B468BBF}"/>
              </a:ext>
            </a:extLst>
          </p:cNvPr>
          <p:cNvSpPr/>
          <p:nvPr/>
        </p:nvSpPr>
        <p:spPr>
          <a:xfrm>
            <a:off x="1619672" y="2032455"/>
            <a:ext cx="4608512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lvl="0" algn="ctr"/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إضافة وثيقة (حد أقصى </a:t>
            </a:r>
            <a:r>
              <a:rPr lang="ar-SA" sz="240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10 ميجابايت)</a:t>
            </a:r>
            <a:endParaRPr lang="ar-SA" sz="2400" dirty="0">
              <a:solidFill>
                <a:prstClr val="black"/>
              </a:solidFill>
              <a:latin typeface="Traditional Arabic" panose="02020603050405020304" pitchFamily="18" charset="-78"/>
              <a:cs typeface="AF_Taif Normal" pitchFamily="2" charset="-78"/>
            </a:endParaRPr>
          </a:p>
        </p:txBody>
      </p:sp>
      <p:sp>
        <p:nvSpPr>
          <p:cNvPr id="9" name="وسيلة شرح مستطيلة مستديرة الزوايا 7">
            <a:extLst>
              <a:ext uri="{FF2B5EF4-FFF2-40B4-BE49-F238E27FC236}">
                <a16:creationId xmlns:a16="http://schemas.microsoft.com/office/drawing/2014/main" id="{61AA0C73-2ECE-4CB5-9312-7C32DF595CFE}"/>
              </a:ext>
            </a:extLst>
          </p:cNvPr>
          <p:cNvSpPr/>
          <p:nvPr/>
        </p:nvSpPr>
        <p:spPr>
          <a:xfrm>
            <a:off x="1619672" y="2579799"/>
            <a:ext cx="3528392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إضافة فيديو من يوتيوب</a:t>
            </a:r>
          </a:p>
        </p:txBody>
      </p:sp>
      <p:sp>
        <p:nvSpPr>
          <p:cNvPr id="10" name="وسيلة شرح مستطيلة مستديرة الزوايا 7">
            <a:extLst>
              <a:ext uri="{FF2B5EF4-FFF2-40B4-BE49-F238E27FC236}">
                <a16:creationId xmlns:a16="http://schemas.microsoft.com/office/drawing/2014/main" id="{7EBB17BA-86EE-493C-9525-555A8F9067A2}"/>
              </a:ext>
            </a:extLst>
          </p:cNvPr>
          <p:cNvSpPr/>
          <p:nvPr/>
        </p:nvSpPr>
        <p:spPr>
          <a:xfrm>
            <a:off x="1619672" y="3146054"/>
            <a:ext cx="3528392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إضافة فلاش</a:t>
            </a:r>
          </a:p>
        </p:txBody>
      </p:sp>
      <p:sp>
        <p:nvSpPr>
          <p:cNvPr id="12" name="وسيلة شرح مستطيلة مستديرة الزوايا 7">
            <a:extLst>
              <a:ext uri="{FF2B5EF4-FFF2-40B4-BE49-F238E27FC236}">
                <a16:creationId xmlns:a16="http://schemas.microsoft.com/office/drawing/2014/main" id="{18A427C4-7DD8-4C9F-A1A5-A947F8991C8B}"/>
              </a:ext>
            </a:extLst>
          </p:cNvPr>
          <p:cNvSpPr/>
          <p:nvPr/>
        </p:nvSpPr>
        <p:spPr>
          <a:xfrm>
            <a:off x="1620043" y="3701670"/>
            <a:ext cx="3528392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إضافة ملف</a:t>
            </a:r>
          </a:p>
        </p:txBody>
      </p:sp>
      <p:sp>
        <p:nvSpPr>
          <p:cNvPr id="13" name="وسيلة شرح مستطيلة مستديرة الزوايا 7">
            <a:extLst>
              <a:ext uri="{FF2B5EF4-FFF2-40B4-BE49-F238E27FC236}">
                <a16:creationId xmlns:a16="http://schemas.microsoft.com/office/drawing/2014/main" id="{F93BAC94-EB54-477C-AB06-7BE1757D52DF}"/>
              </a:ext>
            </a:extLst>
          </p:cNvPr>
          <p:cNvSpPr/>
          <p:nvPr/>
        </p:nvSpPr>
        <p:spPr>
          <a:xfrm>
            <a:off x="1907704" y="4811142"/>
            <a:ext cx="3528392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إضافة منتجات</a:t>
            </a:r>
          </a:p>
        </p:txBody>
      </p:sp>
      <p:sp>
        <p:nvSpPr>
          <p:cNvPr id="14" name="وسيلة شرح مستطيلة مستديرة الزوايا 7">
            <a:extLst>
              <a:ext uri="{FF2B5EF4-FFF2-40B4-BE49-F238E27FC236}">
                <a16:creationId xmlns:a16="http://schemas.microsoft.com/office/drawing/2014/main" id="{4A84CBA4-2DB3-48B4-A41F-5B0B6107F142}"/>
              </a:ext>
            </a:extLst>
          </p:cNvPr>
          <p:cNvSpPr/>
          <p:nvPr/>
        </p:nvSpPr>
        <p:spPr>
          <a:xfrm>
            <a:off x="1691680" y="5434549"/>
            <a:ext cx="3528392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إضافة فئة منتجات</a:t>
            </a:r>
          </a:p>
        </p:txBody>
      </p:sp>
      <p:sp>
        <p:nvSpPr>
          <p:cNvPr id="15" name="وسيلة شرح مستطيلة مستديرة الزوايا 7">
            <a:extLst>
              <a:ext uri="{FF2B5EF4-FFF2-40B4-BE49-F238E27FC236}">
                <a16:creationId xmlns:a16="http://schemas.microsoft.com/office/drawing/2014/main" id="{A1E5E4B2-489C-44BB-9970-E0BD7D7B6E77}"/>
              </a:ext>
            </a:extLst>
          </p:cNvPr>
          <p:cNvSpPr/>
          <p:nvPr/>
        </p:nvSpPr>
        <p:spPr>
          <a:xfrm>
            <a:off x="1619672" y="6294762"/>
            <a:ext cx="3528392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إضافة صندوق بحث</a:t>
            </a:r>
          </a:p>
        </p:txBody>
      </p:sp>
    </p:spTree>
    <p:extLst>
      <p:ext uri="{BB962C8B-B14F-4D97-AF65-F5344CB8AC3E}">
        <p14:creationId xmlns:p14="http://schemas.microsoft.com/office/powerpoint/2010/main" val="6043790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20998B2-4E6A-4D18-B88D-FF33D6475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32" y="701374"/>
            <a:ext cx="2533552" cy="6170512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55576" y="116633"/>
            <a:ext cx="7467600" cy="51115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pPr lvl="0" algn="r">
              <a:spcBef>
                <a:spcPts val="0"/>
              </a:spcBef>
              <a:defRPr/>
            </a:pPr>
            <a:r>
              <a:rPr lang="ar-SA" sz="32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أدوات التصميم في ويبلي</a:t>
            </a:r>
            <a:endParaRPr lang="ar-SA" sz="32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ADA2EBA1-6C6E-4CE1-A853-87CE26970798}"/>
              </a:ext>
            </a:extLst>
          </p:cNvPr>
          <p:cNvSpPr/>
          <p:nvPr/>
        </p:nvSpPr>
        <p:spPr>
          <a:xfrm>
            <a:off x="1824826" y="718826"/>
            <a:ext cx="792088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وسيلة شرح مستطيلة مستديرة الزوايا 7">
            <a:extLst>
              <a:ext uri="{FF2B5EF4-FFF2-40B4-BE49-F238E27FC236}">
                <a16:creationId xmlns:a16="http://schemas.microsoft.com/office/drawing/2014/main" id="{85B9D53A-1A06-460C-9C36-0CFB5EC65956}"/>
              </a:ext>
            </a:extLst>
          </p:cNvPr>
          <p:cNvSpPr/>
          <p:nvPr/>
        </p:nvSpPr>
        <p:spPr>
          <a:xfrm>
            <a:off x="2614301" y="701374"/>
            <a:ext cx="5760640" cy="1224136"/>
          </a:xfrm>
          <a:prstGeom prst="wedgeRoundRectCallout">
            <a:avLst>
              <a:gd name="adj1" fmla="val -80690"/>
              <a:gd name="adj2" fmla="val 6821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lvl="0" algn="ctr"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إضافة وثيقة، جميع الملفات سيتم حفظها على موقع  </a:t>
            </a:r>
          </a:p>
          <a:p>
            <a:pPr lvl="0" algn="ctr">
              <a:defRPr/>
            </a:pPr>
            <a:r>
              <a:rPr lang="en-US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https://www.scribd.com/upload-document</a:t>
            </a:r>
            <a:endParaRPr lang="ar-SA" sz="2400" dirty="0">
              <a:solidFill>
                <a:prstClr val="black"/>
              </a:solidFill>
              <a:latin typeface="Traditional Arabic" panose="02020603050405020304" pitchFamily="18" charset="-78"/>
              <a:cs typeface="AF_Taif Normal" pitchFamily="2" charset="-78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DA5A11F9-034B-42A2-A494-568A5173D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2553" y="1765240"/>
            <a:ext cx="4962525" cy="4924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641510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55576" y="181991"/>
            <a:ext cx="7467600" cy="4457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ar-SA" sz="32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ما هو موقع </a:t>
            </a:r>
            <a:r>
              <a:rPr lang="en-US" sz="3200" b="1" dirty="0" err="1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Scripd</a:t>
            </a:r>
            <a:endParaRPr lang="ar-SA" sz="32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5216696C-16D3-4A6C-BCAE-100548A56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556792"/>
            <a:ext cx="7380312" cy="1753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DD65EB7-2895-4AD2-A331-D8B901CCF8D6}"/>
              </a:ext>
            </a:extLst>
          </p:cNvPr>
          <p:cNvSpPr/>
          <p:nvPr/>
        </p:nvSpPr>
        <p:spPr>
          <a:xfrm>
            <a:off x="1283902" y="3645024"/>
            <a:ext cx="603562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dirty="0"/>
              <a:t>https://www.scribd.com/upload-document</a:t>
            </a:r>
          </a:p>
        </p:txBody>
      </p:sp>
    </p:spTree>
    <p:extLst>
      <p:ext uri="{BB962C8B-B14F-4D97-AF65-F5344CB8AC3E}">
        <p14:creationId xmlns:p14="http://schemas.microsoft.com/office/powerpoint/2010/main" val="103021681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55576" y="181991"/>
            <a:ext cx="7467600" cy="64294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lvl="0" algn="r">
              <a:spcBef>
                <a:spcPts val="0"/>
              </a:spcBef>
              <a:defRPr/>
            </a:pPr>
            <a:r>
              <a:rPr lang="ar-SA" sz="32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أدوات التصميم في ويبلي</a:t>
            </a:r>
            <a:endParaRPr lang="ar-SA" sz="32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20998B2-4E6A-4D18-B88D-FF33D6475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32" y="701374"/>
            <a:ext cx="2533552" cy="6170512"/>
          </a:xfrm>
          <a:prstGeom prst="rect">
            <a:avLst/>
          </a:prstGeom>
        </p:spPr>
      </p:pic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ADA2EBA1-6C6E-4CE1-A853-87CE26970798}"/>
              </a:ext>
            </a:extLst>
          </p:cNvPr>
          <p:cNvSpPr/>
          <p:nvPr/>
        </p:nvSpPr>
        <p:spPr>
          <a:xfrm>
            <a:off x="1824826" y="718826"/>
            <a:ext cx="792088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وسيلة شرح مستطيلة مستديرة الزوايا 7">
            <a:extLst>
              <a:ext uri="{FF2B5EF4-FFF2-40B4-BE49-F238E27FC236}">
                <a16:creationId xmlns:a16="http://schemas.microsoft.com/office/drawing/2014/main" id="{61AA0C73-2ECE-4CB5-9312-7C32DF595CFE}"/>
              </a:ext>
            </a:extLst>
          </p:cNvPr>
          <p:cNvSpPr/>
          <p:nvPr/>
        </p:nvSpPr>
        <p:spPr>
          <a:xfrm>
            <a:off x="1691680" y="1484784"/>
            <a:ext cx="3528392" cy="445794"/>
          </a:xfrm>
          <a:prstGeom prst="wedgeRoundRectCallout">
            <a:avLst>
              <a:gd name="adj1" fmla="val -71737"/>
              <a:gd name="adj2" fmla="val 250013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إضافة فيديو من يوتيوب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6880F45-1D37-457A-BEEB-8B5B4A1539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800" y="2336496"/>
            <a:ext cx="5029200" cy="4048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857143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55576" y="181991"/>
            <a:ext cx="7467600" cy="58271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pPr lvl="0" algn="r">
              <a:spcBef>
                <a:spcPts val="0"/>
              </a:spcBef>
              <a:defRPr/>
            </a:pPr>
            <a:r>
              <a:rPr lang="ar-SA" sz="32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أدوات التصميم في ويبلي</a:t>
            </a:r>
            <a:endParaRPr lang="ar-SA" sz="32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20998B2-4E6A-4D18-B88D-FF33D6475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32" y="701374"/>
            <a:ext cx="2533552" cy="6170512"/>
          </a:xfrm>
          <a:prstGeom prst="rect">
            <a:avLst/>
          </a:prstGeom>
        </p:spPr>
      </p:pic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ADA2EBA1-6C6E-4CE1-A853-87CE26970798}"/>
              </a:ext>
            </a:extLst>
          </p:cNvPr>
          <p:cNvSpPr/>
          <p:nvPr/>
        </p:nvSpPr>
        <p:spPr>
          <a:xfrm>
            <a:off x="1824826" y="718826"/>
            <a:ext cx="792088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وسيلة شرح مستطيلة مستديرة الزوايا 7">
            <a:extLst>
              <a:ext uri="{FF2B5EF4-FFF2-40B4-BE49-F238E27FC236}">
                <a16:creationId xmlns:a16="http://schemas.microsoft.com/office/drawing/2014/main" id="{7EBB17BA-86EE-493C-9525-555A8F9067A2}"/>
              </a:ext>
            </a:extLst>
          </p:cNvPr>
          <p:cNvSpPr/>
          <p:nvPr/>
        </p:nvSpPr>
        <p:spPr>
          <a:xfrm>
            <a:off x="827584" y="3010942"/>
            <a:ext cx="2105943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إضافة ملف فلاش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4F51B45B-DB80-4D9F-BC99-B3270CE85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1352585"/>
            <a:ext cx="4886325" cy="4629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229022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55576" y="181991"/>
            <a:ext cx="7467600" cy="58271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pPr lvl="0" algn="r">
              <a:spcBef>
                <a:spcPts val="0"/>
              </a:spcBef>
              <a:defRPr/>
            </a:pPr>
            <a:r>
              <a:rPr lang="ar-SA" sz="32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أدوات التصميم في ويبلي</a:t>
            </a:r>
            <a:endParaRPr lang="ar-SA" sz="32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20998B2-4E6A-4D18-B88D-FF33D6475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32" y="701374"/>
            <a:ext cx="2533552" cy="6170512"/>
          </a:xfrm>
          <a:prstGeom prst="rect">
            <a:avLst/>
          </a:prstGeom>
        </p:spPr>
      </p:pic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ADA2EBA1-6C6E-4CE1-A853-87CE26970798}"/>
              </a:ext>
            </a:extLst>
          </p:cNvPr>
          <p:cNvSpPr/>
          <p:nvPr/>
        </p:nvSpPr>
        <p:spPr>
          <a:xfrm>
            <a:off x="1824826" y="718826"/>
            <a:ext cx="792088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وسيلة شرح مستطيلة مستديرة الزوايا 7">
            <a:extLst>
              <a:ext uri="{FF2B5EF4-FFF2-40B4-BE49-F238E27FC236}">
                <a16:creationId xmlns:a16="http://schemas.microsoft.com/office/drawing/2014/main" id="{18A427C4-7DD8-4C9F-A1A5-A947F8991C8B}"/>
              </a:ext>
            </a:extLst>
          </p:cNvPr>
          <p:cNvSpPr/>
          <p:nvPr/>
        </p:nvSpPr>
        <p:spPr>
          <a:xfrm>
            <a:off x="1212943" y="3717032"/>
            <a:ext cx="2015853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إضافة ملف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61E00602-3F74-4F91-A2FB-A7B6EB12B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4" y="1268760"/>
            <a:ext cx="4962525" cy="3181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0399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CBEAABAA-A484-44A3-BEDA-D279AE565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80234"/>
            <a:ext cx="5616624" cy="4441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AF_Taif Normal" pitchFamily="2" charset="-78"/>
              </a:rPr>
              <a:t>ويبلي </a:t>
            </a:r>
            <a:r>
              <a:rPr lang="en-US" sz="32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AF_Taif Normal" pitchFamily="2" charset="-78"/>
              </a:rPr>
              <a:t>Weebly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4275121" y="2600908"/>
            <a:ext cx="3744416" cy="136815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lvl="0" algn="ctr"/>
            <a:r>
              <a:rPr lang="ar-SA" sz="2800" b="1" cap="small" dirty="0">
                <a:solidFill>
                  <a:prstClr val="black"/>
                </a:solidFill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حصل موقع ويبلي على المركز الرابع لأفضل المواقع حسب مجلة تايم.</a:t>
            </a:r>
          </a:p>
          <a:p>
            <a:pPr lvl="0" algn="l"/>
            <a:r>
              <a:rPr kumimoji="0" lang="ar-SA" sz="2800" i="1" u="sng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ويكيبيديا</a:t>
            </a:r>
          </a:p>
        </p:txBody>
      </p:sp>
      <p:pic>
        <p:nvPicPr>
          <p:cNvPr id="11" name="Picture 2" descr="http://blog.edmodo.com/wp-content/uploads/2012/04/training-group-badge-icon-296x3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173" y="296393"/>
            <a:ext cx="615289" cy="62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B97D977A-7723-4718-B496-0ED5F8ED6E5A}"/>
              </a:ext>
            </a:extLst>
          </p:cNvPr>
          <p:cNvSpPr/>
          <p:nvPr/>
        </p:nvSpPr>
        <p:spPr>
          <a:xfrm>
            <a:off x="179512" y="5990201"/>
            <a:ext cx="784887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SA" sz="1400" dirty="0">
                <a:cs typeface="AF_Taif Normal" pitchFamily="2" charset="-78"/>
              </a:rPr>
              <a:t>رابط المقال على مجلة تايم</a:t>
            </a:r>
          </a:p>
          <a:p>
            <a:r>
              <a:rPr lang="en-US" sz="1400" dirty="0"/>
              <a:t>http://content.time.com/time/specials/packages/completelist/0,29569,1633488,00.html</a:t>
            </a:r>
            <a:endParaRPr lang="ar-SA" sz="1400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801A1229-C447-406D-AFAD-F8765B5DBC25}"/>
              </a:ext>
            </a:extLst>
          </p:cNvPr>
          <p:cNvSpPr/>
          <p:nvPr/>
        </p:nvSpPr>
        <p:spPr>
          <a:xfrm>
            <a:off x="539552" y="2996952"/>
            <a:ext cx="1008112" cy="2880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: زوايا قطرية مستديرة 7">
            <a:extLst>
              <a:ext uri="{FF2B5EF4-FFF2-40B4-BE49-F238E27FC236}">
                <a16:creationId xmlns:a16="http://schemas.microsoft.com/office/drawing/2014/main" id="{28BF3E78-D76A-4CDC-82C7-382A156B2125}"/>
              </a:ext>
            </a:extLst>
          </p:cNvPr>
          <p:cNvSpPr/>
          <p:nvPr/>
        </p:nvSpPr>
        <p:spPr>
          <a:xfrm>
            <a:off x="1331640" y="1863798"/>
            <a:ext cx="4392488" cy="288032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cs typeface="AF_Taif Normal" pitchFamily="2" charset="-78"/>
              </a:rPr>
              <a:t>موقع نسخ احتياطي</a:t>
            </a:r>
          </a:p>
        </p:txBody>
      </p:sp>
    </p:spTree>
    <p:extLst>
      <p:ext uri="{BB962C8B-B14F-4D97-AF65-F5344CB8AC3E}">
        <p14:creationId xmlns:p14="http://schemas.microsoft.com/office/powerpoint/2010/main" val="306544195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55576" y="181991"/>
            <a:ext cx="7467600" cy="58271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pPr lvl="0" algn="r">
              <a:spcBef>
                <a:spcPts val="0"/>
              </a:spcBef>
              <a:defRPr/>
            </a:pPr>
            <a:r>
              <a:rPr lang="ar-SA" sz="32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أدوات التصميم في ويبلي</a:t>
            </a:r>
            <a:endParaRPr lang="ar-SA" sz="32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20998B2-4E6A-4D18-B88D-FF33D6475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32" y="701374"/>
            <a:ext cx="2533552" cy="6170512"/>
          </a:xfrm>
          <a:prstGeom prst="rect">
            <a:avLst/>
          </a:prstGeom>
        </p:spPr>
      </p:pic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ADA2EBA1-6C6E-4CE1-A853-87CE26970798}"/>
              </a:ext>
            </a:extLst>
          </p:cNvPr>
          <p:cNvSpPr/>
          <p:nvPr/>
        </p:nvSpPr>
        <p:spPr>
          <a:xfrm>
            <a:off x="1824826" y="718826"/>
            <a:ext cx="792088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وسيلة شرح مستطيلة مستديرة الزوايا 7">
            <a:extLst>
              <a:ext uri="{FF2B5EF4-FFF2-40B4-BE49-F238E27FC236}">
                <a16:creationId xmlns:a16="http://schemas.microsoft.com/office/drawing/2014/main" id="{F93BAC94-EB54-477C-AB06-7BE1757D52DF}"/>
              </a:ext>
            </a:extLst>
          </p:cNvPr>
          <p:cNvSpPr/>
          <p:nvPr/>
        </p:nvSpPr>
        <p:spPr>
          <a:xfrm>
            <a:off x="1907704" y="4811142"/>
            <a:ext cx="3528392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إضافة منتجات</a:t>
            </a:r>
          </a:p>
        </p:txBody>
      </p:sp>
      <p:sp>
        <p:nvSpPr>
          <p:cNvPr id="14" name="وسيلة شرح مستطيلة مستديرة الزوايا 7">
            <a:extLst>
              <a:ext uri="{FF2B5EF4-FFF2-40B4-BE49-F238E27FC236}">
                <a16:creationId xmlns:a16="http://schemas.microsoft.com/office/drawing/2014/main" id="{4A84CBA4-2DB3-48B4-A41F-5B0B6107F142}"/>
              </a:ext>
            </a:extLst>
          </p:cNvPr>
          <p:cNvSpPr/>
          <p:nvPr/>
        </p:nvSpPr>
        <p:spPr>
          <a:xfrm>
            <a:off x="1691680" y="5434549"/>
            <a:ext cx="3528392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إضافة فئة منتجات</a:t>
            </a:r>
          </a:p>
        </p:txBody>
      </p:sp>
      <p:sp>
        <p:nvSpPr>
          <p:cNvPr id="15" name="وسيلة شرح مستطيلة مستديرة الزوايا 7">
            <a:extLst>
              <a:ext uri="{FF2B5EF4-FFF2-40B4-BE49-F238E27FC236}">
                <a16:creationId xmlns:a16="http://schemas.microsoft.com/office/drawing/2014/main" id="{A1E5E4B2-489C-44BB-9970-E0BD7D7B6E77}"/>
              </a:ext>
            </a:extLst>
          </p:cNvPr>
          <p:cNvSpPr/>
          <p:nvPr/>
        </p:nvSpPr>
        <p:spPr>
          <a:xfrm>
            <a:off x="1619672" y="6294762"/>
            <a:ext cx="3528392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إضافة صندوق بحث</a:t>
            </a:r>
          </a:p>
        </p:txBody>
      </p:sp>
    </p:spTree>
    <p:extLst>
      <p:ext uri="{BB962C8B-B14F-4D97-AF65-F5344CB8AC3E}">
        <p14:creationId xmlns:p14="http://schemas.microsoft.com/office/powerpoint/2010/main" val="242227110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55576" y="181991"/>
            <a:ext cx="7467600" cy="64294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lvl="0" algn="r">
              <a:spcBef>
                <a:spcPts val="0"/>
              </a:spcBef>
              <a:defRPr/>
            </a:pPr>
            <a:r>
              <a:rPr lang="ar-SA" sz="32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أدوات التصميم في ويبلي</a:t>
            </a:r>
            <a:endParaRPr lang="ar-SA" sz="32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821BA5A-9746-465F-8B64-B9C1BD224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718826"/>
            <a:ext cx="2592288" cy="6139174"/>
          </a:xfrm>
          <a:prstGeom prst="rect">
            <a:avLst/>
          </a:prstGeom>
        </p:spPr>
      </p:pic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ADA2EBA1-6C6E-4CE1-A853-87CE26970798}"/>
              </a:ext>
            </a:extLst>
          </p:cNvPr>
          <p:cNvSpPr/>
          <p:nvPr/>
        </p:nvSpPr>
        <p:spPr>
          <a:xfrm>
            <a:off x="1824826" y="718826"/>
            <a:ext cx="792088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وسيلة شرح مستطيلة مستديرة الزوايا 7">
            <a:extLst>
              <a:ext uri="{FF2B5EF4-FFF2-40B4-BE49-F238E27FC236}">
                <a16:creationId xmlns:a16="http://schemas.microsoft.com/office/drawing/2014/main" id="{F93BAC94-EB54-477C-AB06-7BE1757D52DF}"/>
              </a:ext>
            </a:extLst>
          </p:cNvPr>
          <p:cNvSpPr/>
          <p:nvPr/>
        </p:nvSpPr>
        <p:spPr>
          <a:xfrm>
            <a:off x="1979712" y="2060848"/>
            <a:ext cx="5400600" cy="1368152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إضافة اقتباس: إذا كان لديك نص مقتبس يزيد عن 100 كلمة فيفضل استخدام هذا العنصر لتمييزه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F00C477-7BD9-4972-B37C-D1A8651A0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5601741"/>
            <a:ext cx="6048672" cy="119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1118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55576" y="181991"/>
            <a:ext cx="7467600" cy="64294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lvl="0" algn="r">
              <a:spcBef>
                <a:spcPts val="0"/>
              </a:spcBef>
              <a:defRPr/>
            </a:pPr>
            <a:r>
              <a:rPr lang="ar-SA" sz="32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أدوات التصميم في ويبلي</a:t>
            </a:r>
            <a:endParaRPr lang="ar-SA" sz="32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821BA5A-9746-465F-8B64-B9C1BD224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718826"/>
            <a:ext cx="2592288" cy="6139174"/>
          </a:xfrm>
          <a:prstGeom prst="rect">
            <a:avLst/>
          </a:prstGeom>
        </p:spPr>
      </p:pic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ADA2EBA1-6C6E-4CE1-A853-87CE26970798}"/>
              </a:ext>
            </a:extLst>
          </p:cNvPr>
          <p:cNvSpPr/>
          <p:nvPr/>
        </p:nvSpPr>
        <p:spPr>
          <a:xfrm>
            <a:off x="1824826" y="718826"/>
            <a:ext cx="792088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وسيلة شرح مستطيلة مستديرة الزوايا 7">
            <a:extLst>
              <a:ext uri="{FF2B5EF4-FFF2-40B4-BE49-F238E27FC236}">
                <a16:creationId xmlns:a16="http://schemas.microsoft.com/office/drawing/2014/main" id="{4A84CBA4-2DB3-48B4-A41F-5B0B6107F142}"/>
              </a:ext>
            </a:extLst>
          </p:cNvPr>
          <p:cNvSpPr/>
          <p:nvPr/>
        </p:nvSpPr>
        <p:spPr>
          <a:xfrm>
            <a:off x="1403648" y="2276872"/>
            <a:ext cx="1622970" cy="1896873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إضافة أيقونات مواقع التواصل الاجتماعي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21901B8F-6881-4137-B2E1-620B854E87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2460" y="1340768"/>
            <a:ext cx="5000625" cy="3076575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068FB2F8-0EF0-4F68-83D7-E8809956A571}"/>
              </a:ext>
            </a:extLst>
          </p:cNvPr>
          <p:cNvSpPr/>
          <p:nvPr/>
        </p:nvSpPr>
        <p:spPr>
          <a:xfrm>
            <a:off x="3419872" y="1484784"/>
            <a:ext cx="4536504" cy="50405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2E73B3DB-1571-47FE-8476-80E6BEFC8008}"/>
              </a:ext>
            </a:extLst>
          </p:cNvPr>
          <p:cNvSpPr/>
          <p:nvPr/>
        </p:nvSpPr>
        <p:spPr>
          <a:xfrm>
            <a:off x="3491880" y="2348880"/>
            <a:ext cx="4464496" cy="50405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3DA3D41-403D-4316-98B6-02F65E9698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1720" y="5794746"/>
            <a:ext cx="5832648" cy="98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21268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55576" y="181991"/>
            <a:ext cx="7467600" cy="58271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pPr lvl="0" algn="r">
              <a:spcBef>
                <a:spcPts val="0"/>
              </a:spcBef>
              <a:defRPr/>
            </a:pPr>
            <a:r>
              <a:rPr lang="ar-SA" sz="32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أدوات التصميم في ويبلي</a:t>
            </a:r>
            <a:endParaRPr lang="ar-SA" sz="32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821BA5A-9746-465F-8B64-B9C1BD224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718826"/>
            <a:ext cx="2592288" cy="6139174"/>
          </a:xfrm>
          <a:prstGeom prst="rect">
            <a:avLst/>
          </a:prstGeom>
        </p:spPr>
      </p:pic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ADA2EBA1-6C6E-4CE1-A853-87CE26970798}"/>
              </a:ext>
            </a:extLst>
          </p:cNvPr>
          <p:cNvSpPr/>
          <p:nvPr/>
        </p:nvSpPr>
        <p:spPr>
          <a:xfrm>
            <a:off x="1824826" y="718826"/>
            <a:ext cx="792088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وسيلة شرح مستطيلة مستديرة الزوايا 7">
            <a:extLst>
              <a:ext uri="{FF2B5EF4-FFF2-40B4-BE49-F238E27FC236}">
                <a16:creationId xmlns:a16="http://schemas.microsoft.com/office/drawing/2014/main" id="{4A84CBA4-2DB3-48B4-A41F-5B0B6107F142}"/>
              </a:ext>
            </a:extLst>
          </p:cNvPr>
          <p:cNvSpPr/>
          <p:nvPr/>
        </p:nvSpPr>
        <p:spPr>
          <a:xfrm>
            <a:off x="1403648" y="2276872"/>
            <a:ext cx="1622970" cy="1896873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إضافة أيقونات مواقع التواصل الاجتماعي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94C22E3-F3AF-4AED-B1D2-D0EF30954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5582" y="1252537"/>
            <a:ext cx="4857750" cy="43529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D3C8BE8-677C-4781-BFAB-6E49C08D62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3728" y="5730695"/>
            <a:ext cx="5496889" cy="100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03537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55576" y="181991"/>
            <a:ext cx="7467600" cy="64294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lvl="0" algn="r">
              <a:spcBef>
                <a:spcPts val="0"/>
              </a:spcBef>
              <a:defRPr/>
            </a:pPr>
            <a:r>
              <a:rPr lang="ar-SA" sz="32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أدوات التصميم في ويبلي</a:t>
            </a:r>
            <a:endParaRPr lang="ar-SA" sz="32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821BA5A-9746-465F-8B64-B9C1BD224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718826"/>
            <a:ext cx="2592288" cy="6139174"/>
          </a:xfrm>
          <a:prstGeom prst="rect">
            <a:avLst/>
          </a:prstGeom>
        </p:spPr>
      </p:pic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ADA2EBA1-6C6E-4CE1-A853-87CE26970798}"/>
              </a:ext>
            </a:extLst>
          </p:cNvPr>
          <p:cNvSpPr/>
          <p:nvPr/>
        </p:nvSpPr>
        <p:spPr>
          <a:xfrm>
            <a:off x="1824826" y="718826"/>
            <a:ext cx="792088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وسيلة شرح مستطيلة مستديرة الزوايا 7">
            <a:extLst>
              <a:ext uri="{FF2B5EF4-FFF2-40B4-BE49-F238E27FC236}">
                <a16:creationId xmlns:a16="http://schemas.microsoft.com/office/drawing/2014/main" id="{4A84CBA4-2DB3-48B4-A41F-5B0B6107F142}"/>
              </a:ext>
            </a:extLst>
          </p:cNvPr>
          <p:cNvSpPr/>
          <p:nvPr/>
        </p:nvSpPr>
        <p:spPr>
          <a:xfrm>
            <a:off x="1403648" y="2276872"/>
            <a:ext cx="1622970" cy="1896873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إضافة أيقونات مواقع التواصل الاجتماعي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F5DBE7E5-C5FF-4A46-9730-119F84895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40" y="1200170"/>
            <a:ext cx="4867275" cy="5086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614691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55576" y="181991"/>
            <a:ext cx="7467600" cy="64294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lvl="0" algn="r">
              <a:spcBef>
                <a:spcPts val="0"/>
              </a:spcBef>
              <a:defRPr/>
            </a:pPr>
            <a:r>
              <a:rPr lang="ar-SA" sz="32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أدوات التصميم في ويبلي</a:t>
            </a:r>
            <a:endParaRPr lang="ar-SA" sz="32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821BA5A-9746-465F-8B64-B9C1BD224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718826"/>
            <a:ext cx="2592288" cy="6139174"/>
          </a:xfrm>
          <a:prstGeom prst="rect">
            <a:avLst/>
          </a:prstGeom>
        </p:spPr>
      </p:pic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ADA2EBA1-6C6E-4CE1-A853-87CE26970798}"/>
              </a:ext>
            </a:extLst>
          </p:cNvPr>
          <p:cNvSpPr/>
          <p:nvPr/>
        </p:nvSpPr>
        <p:spPr>
          <a:xfrm>
            <a:off x="1824826" y="718826"/>
            <a:ext cx="792088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وسيلة شرح مستطيلة مستديرة الزوايا 7">
            <a:extLst>
              <a:ext uri="{FF2B5EF4-FFF2-40B4-BE49-F238E27FC236}">
                <a16:creationId xmlns:a16="http://schemas.microsoft.com/office/drawing/2014/main" id="{4A84CBA4-2DB3-48B4-A41F-5B0B6107F142}"/>
              </a:ext>
            </a:extLst>
          </p:cNvPr>
          <p:cNvSpPr/>
          <p:nvPr/>
        </p:nvSpPr>
        <p:spPr>
          <a:xfrm>
            <a:off x="1403648" y="2276872"/>
            <a:ext cx="1622970" cy="1896873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إضافة أيقونات مواقع التواصل الاجتماعي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636DC4C-9ABB-42FB-A9B4-FAB38F6A1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5687" y="1196752"/>
            <a:ext cx="4676775" cy="4619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1F6664C5-F6F6-4061-A20D-37C1EF058A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3728" y="5965049"/>
            <a:ext cx="5400600" cy="82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32605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560C34B9-B3B6-494A-A84A-01BEF4593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5179397"/>
            <a:ext cx="8316416" cy="1571304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55576" y="181991"/>
            <a:ext cx="7467600" cy="64294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ar-SA" sz="32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أيقونات مواقع التواصل الاجتماعي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8" name="عنوان 1">
            <a:extLst>
              <a:ext uri="{FF2B5EF4-FFF2-40B4-BE49-F238E27FC236}">
                <a16:creationId xmlns:a16="http://schemas.microsoft.com/office/drawing/2014/main" id="{A263C26C-5914-4001-92C9-516A7569CE3B}"/>
              </a:ext>
            </a:extLst>
          </p:cNvPr>
          <p:cNvSpPr txBox="1">
            <a:spLocks/>
          </p:cNvSpPr>
          <p:nvPr/>
        </p:nvSpPr>
        <p:spPr>
          <a:xfrm>
            <a:off x="906290" y="1052736"/>
            <a:ext cx="7166172" cy="64294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3000" b="0" i="0" u="none" kern="1200" cap="sm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ar-SA" sz="32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ما هو موقع </a:t>
            </a:r>
            <a:r>
              <a:rPr lang="en-US" sz="32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Pinterest ?</a:t>
            </a:r>
            <a:endParaRPr lang="ar-SA" sz="32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9" name="عنوان 1">
            <a:extLst>
              <a:ext uri="{FF2B5EF4-FFF2-40B4-BE49-F238E27FC236}">
                <a16:creationId xmlns:a16="http://schemas.microsoft.com/office/drawing/2014/main" id="{3923495F-9BF9-4C64-B79F-75D2B7CFEAAF}"/>
              </a:ext>
            </a:extLst>
          </p:cNvPr>
          <p:cNvSpPr txBox="1">
            <a:spLocks/>
          </p:cNvSpPr>
          <p:nvPr/>
        </p:nvSpPr>
        <p:spPr>
          <a:xfrm>
            <a:off x="467544" y="1916832"/>
            <a:ext cx="8043664" cy="331236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 fontScale="62500" lnSpcReduction="20000"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3000" b="0" i="0" u="none" kern="1200" cap="sm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ar-SA" sz="3200" b="1" dirty="0" err="1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بنترست</a:t>
            </a:r>
            <a:r>
              <a:rPr lang="ar-SA" sz="32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en-US" sz="17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Pinterest</a:t>
            </a:r>
            <a:r>
              <a:rPr lang="en-US" sz="32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، </a:t>
            </a:r>
            <a:r>
              <a:rPr lang="ar-SA" sz="32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شبكة اجتماعية لنشر الصور أطلق سنة 2010، لمشاركة وتبادل المحتوي المميز علي الأنترنت علي هيئة صور وفيديوهات.</a:t>
            </a:r>
          </a:p>
          <a:p>
            <a:pPr marL="457200" indent="-457200" algn="just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ar-SA" sz="32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الفكرة أن المستخدم عندما يملك حساب علي </a:t>
            </a:r>
            <a:r>
              <a:rPr lang="en-US" sz="17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Pinterest</a:t>
            </a:r>
            <a:r>
              <a:rPr lang="en-US" sz="32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SA" sz="32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يكون لديه لوحة لتعليق الاشياء التي يحبها علي الانترنت علي هيئة صور أي يمكن مشاركة الروابط والنصوص ولكن كصور علي الموقع عند الضغط عليها يتم الذهاب للرابط  , كما يمكن مشاركة الفيديوهات , ويمكن للمستخدم متابعة المستخدمين الاخرين لرؤية ما يقوموا بتعليقه علي لوحتهم “مشاركته من خلال حساباتهم ” ويمكن ايضاً ان يقوم المستخدم بعمل تعليق علي مشاركة اعجبته او اعمل اعجاب او اعادة مشاركتها “</a:t>
            </a:r>
            <a:r>
              <a:rPr lang="en-US" sz="3200" b="1" dirty="0" err="1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Ripin</a:t>
            </a:r>
            <a:r>
              <a:rPr lang="en-US" sz="32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” </a:t>
            </a:r>
            <a:r>
              <a:rPr lang="ar-SA" sz="32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مثل اعادة التغريد في </a:t>
            </a:r>
            <a:r>
              <a:rPr lang="ar-SA" sz="3200" b="1" dirty="0" err="1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تويتر</a:t>
            </a:r>
            <a:r>
              <a:rPr lang="ar-SA" sz="32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او اعادة التدوين في </a:t>
            </a:r>
            <a:r>
              <a:rPr lang="ar-SA" sz="3200" b="1" dirty="0" err="1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تمبلر</a:t>
            </a:r>
            <a:r>
              <a:rPr lang="ar-SA" sz="32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, </a:t>
            </a:r>
            <a:r>
              <a:rPr lang="en-US" sz="32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Pinterest </a:t>
            </a:r>
            <a:r>
              <a:rPr lang="ar-SA" sz="32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حقق نجاحاً كبيراً في الفترة الماضية وهناك شائعات عديدة تتحدث عن محاولة جوجل وشركات اخري شراء الموقع بمبلغ ضخم جداً, </a:t>
            </a:r>
            <a:r>
              <a:rPr lang="en-US" sz="32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Pinterest </a:t>
            </a:r>
            <a:r>
              <a:rPr lang="ar-SA" sz="32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كان أسرع موقع اجتماعي يصل الى 10 مليون زائر فريد شهريا وينمو بشكل سريع </a:t>
            </a:r>
            <a:r>
              <a:rPr lang="ar-SA" sz="3200" b="1" dirty="0" err="1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جداً,كما</a:t>
            </a:r>
            <a:r>
              <a:rPr lang="ar-SA" sz="32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اصبح ثالث اكثر المواقع الاجتماعية شعبية في امريكا</a:t>
            </a:r>
          </a:p>
        </p:txBody>
      </p:sp>
      <p:pic>
        <p:nvPicPr>
          <p:cNvPr id="2050" name="Picture 2" descr="Pinterest icon">
            <a:extLst>
              <a:ext uri="{FF2B5EF4-FFF2-40B4-BE49-F238E27FC236}">
                <a16:creationId xmlns:a16="http://schemas.microsoft.com/office/drawing/2014/main" id="{717772F1-FE09-4DAD-BA4C-571E25CFB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862" y="186414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46053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72672" y="181991"/>
            <a:ext cx="7233408" cy="685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ar-SA" sz="32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أيقونات مواقع التواصل الاجتماعي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8" name="عنوان 1">
            <a:extLst>
              <a:ext uri="{FF2B5EF4-FFF2-40B4-BE49-F238E27FC236}">
                <a16:creationId xmlns:a16="http://schemas.microsoft.com/office/drawing/2014/main" id="{A263C26C-5914-4001-92C9-516A7569CE3B}"/>
              </a:ext>
            </a:extLst>
          </p:cNvPr>
          <p:cNvSpPr txBox="1">
            <a:spLocks/>
          </p:cNvSpPr>
          <p:nvPr/>
        </p:nvSpPr>
        <p:spPr>
          <a:xfrm>
            <a:off x="1166392" y="1052736"/>
            <a:ext cx="6645968" cy="64294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3000" b="0" i="0" u="none" kern="1200" cap="sm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ar-SA" sz="32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ما هو موقع </a:t>
            </a:r>
            <a:r>
              <a:rPr lang="en-US" sz="32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Tumblr ?</a:t>
            </a:r>
            <a:endParaRPr lang="ar-SA" sz="32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9" name="عنوان 1">
            <a:extLst>
              <a:ext uri="{FF2B5EF4-FFF2-40B4-BE49-F238E27FC236}">
                <a16:creationId xmlns:a16="http://schemas.microsoft.com/office/drawing/2014/main" id="{3923495F-9BF9-4C64-B79F-75D2B7CFEAAF}"/>
              </a:ext>
            </a:extLst>
          </p:cNvPr>
          <p:cNvSpPr txBox="1">
            <a:spLocks/>
          </p:cNvSpPr>
          <p:nvPr/>
        </p:nvSpPr>
        <p:spPr>
          <a:xfrm>
            <a:off x="467544" y="1916832"/>
            <a:ext cx="8043664" cy="1800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 fontScale="77500" lnSpcReduction="20000"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3000" b="0" i="0" u="none" kern="1200" cap="sm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ar-SA" sz="3200" b="1" dirty="0" err="1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تمبلر</a:t>
            </a:r>
            <a:r>
              <a:rPr lang="ar-SA" sz="32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en-US" sz="23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Tumblr</a:t>
            </a:r>
            <a:r>
              <a:rPr lang="ar-SA" sz="23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SA" sz="32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منصة تدوين اجتماعي تسمح لمستخدميها بالتدوين على شكل نص أو صورة أو ملفات فيديو أو روابط أو أقوال أو محادثة أو حتى ملفات صوتيّة، يستطيع المستخدمين في </a:t>
            </a:r>
            <a:r>
              <a:rPr lang="ar-SA" sz="3200" b="1" dirty="0" err="1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تمبلر</a:t>
            </a:r>
            <a:r>
              <a:rPr lang="ar-SA" sz="32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متابعة باقي المستخدمين فتظهر تحديثاتهم على حساباتهم الخاصة. كما يستطيعون تفضيل أو إعادة إرسال التحديثات في الموقع ... (ويكيبيديا)</a:t>
            </a:r>
          </a:p>
        </p:txBody>
      </p:sp>
      <p:pic>
        <p:nvPicPr>
          <p:cNvPr id="4098" name="Picture 2" descr="Tumblr icon">
            <a:extLst>
              <a:ext uri="{FF2B5EF4-FFF2-40B4-BE49-F238E27FC236}">
                <a16:creationId xmlns:a16="http://schemas.microsoft.com/office/drawing/2014/main" id="{8391DA82-76F7-4E75-9FB2-C3ECB942C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280" y="163887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BF78353-7F02-4A24-B5BF-10D4A63B2E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5257306"/>
            <a:ext cx="7892950" cy="143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12542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55576" y="181991"/>
            <a:ext cx="7467600" cy="64294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ar-SA" sz="32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أيقونات مواقع التواصل الاجتماعي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8" name="عنوان 1">
            <a:extLst>
              <a:ext uri="{FF2B5EF4-FFF2-40B4-BE49-F238E27FC236}">
                <a16:creationId xmlns:a16="http://schemas.microsoft.com/office/drawing/2014/main" id="{A263C26C-5914-4001-92C9-516A7569CE3B}"/>
              </a:ext>
            </a:extLst>
          </p:cNvPr>
          <p:cNvSpPr txBox="1">
            <a:spLocks/>
          </p:cNvSpPr>
          <p:nvPr/>
        </p:nvSpPr>
        <p:spPr>
          <a:xfrm>
            <a:off x="906290" y="1052736"/>
            <a:ext cx="7166172" cy="64294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3000" b="0" i="0" u="none" kern="1200" cap="sm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ar-SA" sz="32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ما هو موقع </a:t>
            </a:r>
            <a:r>
              <a:rPr lang="en-US" sz="32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Vimeo ?</a:t>
            </a:r>
            <a:endParaRPr lang="ar-SA" sz="32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9" name="عنوان 1">
            <a:extLst>
              <a:ext uri="{FF2B5EF4-FFF2-40B4-BE49-F238E27FC236}">
                <a16:creationId xmlns:a16="http://schemas.microsoft.com/office/drawing/2014/main" id="{3923495F-9BF9-4C64-B79F-75D2B7CFEAAF}"/>
              </a:ext>
            </a:extLst>
          </p:cNvPr>
          <p:cNvSpPr txBox="1">
            <a:spLocks/>
          </p:cNvSpPr>
          <p:nvPr/>
        </p:nvSpPr>
        <p:spPr>
          <a:xfrm>
            <a:off x="467544" y="1916832"/>
            <a:ext cx="8043664" cy="21602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3000" b="0" i="0" u="none" kern="1200" cap="sm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ar-SA" sz="3200" b="1" dirty="0" err="1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فيميو</a:t>
            </a:r>
            <a:r>
              <a:rPr lang="ar-SA" sz="32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هو موقع يتيح للمستخدم رفع ملفات الفيديو ومشاركتها أو حتى استخدامها في مواقع الاتصال الاجتماعية، تم تأسيس الموقع في نوفمبر 2004 عن طريق زاك كلاين وجيك </a:t>
            </a:r>
            <a:r>
              <a:rPr lang="ar-SA" sz="3200" b="1" dirty="0" err="1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لودويك</a:t>
            </a:r>
            <a:r>
              <a:rPr lang="ar-SA" sz="32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. </a:t>
            </a:r>
            <a:r>
              <a:rPr lang="ar-SA" sz="20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(ويكيبيديا)</a:t>
            </a:r>
            <a:endParaRPr lang="ar-SA" sz="32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F4BFE449-831E-4470-83C3-2B5F5E21B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5373216"/>
            <a:ext cx="7704856" cy="1364327"/>
          </a:xfrm>
          <a:prstGeom prst="rect">
            <a:avLst/>
          </a:prstGeom>
        </p:spPr>
      </p:pic>
      <p:pic>
        <p:nvPicPr>
          <p:cNvPr id="1026" name="Picture 2" descr="Vimeo icon">
            <a:extLst>
              <a:ext uri="{FF2B5EF4-FFF2-40B4-BE49-F238E27FC236}">
                <a16:creationId xmlns:a16="http://schemas.microsoft.com/office/drawing/2014/main" id="{94A7B170-C877-4F29-92C6-6C1E0D123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468" y="160562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47229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55576" y="181991"/>
            <a:ext cx="7467600" cy="64294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ar-SA" sz="32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أيقونات مواقع التواصل الاجتماعي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8" name="عنوان 1">
            <a:extLst>
              <a:ext uri="{FF2B5EF4-FFF2-40B4-BE49-F238E27FC236}">
                <a16:creationId xmlns:a16="http://schemas.microsoft.com/office/drawing/2014/main" id="{A263C26C-5914-4001-92C9-516A7569CE3B}"/>
              </a:ext>
            </a:extLst>
          </p:cNvPr>
          <p:cNvSpPr txBox="1">
            <a:spLocks/>
          </p:cNvSpPr>
          <p:nvPr/>
        </p:nvSpPr>
        <p:spPr>
          <a:xfrm>
            <a:off x="906290" y="1052736"/>
            <a:ext cx="7166172" cy="64294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3000" b="0" i="0" u="none" kern="1200" cap="sm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ar-SA" sz="32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ما هو موقع </a:t>
            </a:r>
            <a:r>
              <a:rPr lang="en-US" sz="3200" b="1" dirty="0" err="1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Dribbble</a:t>
            </a:r>
            <a:r>
              <a:rPr lang="en-US" sz="32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?</a:t>
            </a:r>
            <a:endParaRPr lang="ar-SA" sz="32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9" name="عنوان 1">
            <a:extLst>
              <a:ext uri="{FF2B5EF4-FFF2-40B4-BE49-F238E27FC236}">
                <a16:creationId xmlns:a16="http://schemas.microsoft.com/office/drawing/2014/main" id="{3923495F-9BF9-4C64-B79F-75D2B7CFEAAF}"/>
              </a:ext>
            </a:extLst>
          </p:cNvPr>
          <p:cNvSpPr txBox="1">
            <a:spLocks/>
          </p:cNvSpPr>
          <p:nvPr/>
        </p:nvSpPr>
        <p:spPr>
          <a:xfrm>
            <a:off x="467544" y="1916832"/>
            <a:ext cx="8043664" cy="21602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3000" b="0" i="0" u="none" kern="1200" cap="sm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 rtl="0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 err="1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Dribbble</a:t>
            </a:r>
            <a:r>
              <a:rPr lang="en-US" sz="32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is a place to show and tell, promote, discover, and explore design.</a:t>
            </a:r>
            <a:endParaRPr lang="ar-SA" sz="32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3074" name="Picture 2" descr="Dribbble-shop icon">
            <a:extLst>
              <a:ext uri="{FF2B5EF4-FFF2-40B4-BE49-F238E27FC236}">
                <a16:creationId xmlns:a16="http://schemas.microsoft.com/office/drawing/2014/main" id="{12B6D149-4D3F-400C-BD4F-30D29745D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56359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8772141-55E7-44F7-A4E2-294759E72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5303093"/>
            <a:ext cx="7488832" cy="137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504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156728"/>
            <a:ext cx="7467600" cy="96801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ar-SA" dirty="0">
                <a:cs typeface="AF_Taif Normal" pitchFamily="2" charset="-78"/>
              </a:rPr>
              <a:t>لماذا ويبلي؟ 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8229600" cy="10409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ar-SA" dirty="0">
                <a:cs typeface="AF_Taif Normal" pitchFamily="2" charset="-78"/>
              </a:rPr>
              <a:t>للمعلم : إنشاء موقع خاص بالفصل، أو المدرسة، أو عام لمشاركة إنجازاته و أعماله.</a:t>
            </a:r>
          </a:p>
        </p:txBody>
      </p:sp>
      <p:pic>
        <p:nvPicPr>
          <p:cNvPr id="59394" name="Picture 2" descr="Weebly Reviewed: Pros &amp; Cons of Using Weebly"/>
          <p:cNvPicPr>
            <a:picLocks noChangeAspect="1" noChangeArrowheads="1"/>
          </p:cNvPicPr>
          <p:nvPr/>
        </p:nvPicPr>
        <p:blipFill rotWithShape="1">
          <a:blip r:embed="rId3"/>
          <a:srcRect l="17306" r="21470" b="40000"/>
          <a:stretch/>
        </p:blipFill>
        <p:spPr bwMode="auto">
          <a:xfrm>
            <a:off x="0" y="5589240"/>
            <a:ext cx="2915816" cy="1143000"/>
          </a:xfrm>
          <a:prstGeom prst="rect">
            <a:avLst/>
          </a:prstGeom>
          <a:noFill/>
        </p:spPr>
      </p:pic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ED798D76-D640-4F6B-8856-F0863C89361F}"/>
              </a:ext>
            </a:extLst>
          </p:cNvPr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6" name="عنصر نائب للمحتوى 2">
            <a:extLst>
              <a:ext uri="{FF2B5EF4-FFF2-40B4-BE49-F238E27FC236}">
                <a16:creationId xmlns:a16="http://schemas.microsoft.com/office/drawing/2014/main" id="{F30E5A4B-1628-4F81-818F-87AEDFFB17F2}"/>
              </a:ext>
            </a:extLst>
          </p:cNvPr>
          <p:cNvSpPr txBox="1">
            <a:spLocks/>
          </p:cNvSpPr>
          <p:nvPr/>
        </p:nvSpPr>
        <p:spPr>
          <a:xfrm>
            <a:off x="457200" y="2708920"/>
            <a:ext cx="8229600" cy="10409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>
            <a:normAutofit/>
          </a:bodyPr>
          <a:lstStyle>
            <a:lvl1pPr marL="274320" indent="-274320" algn="r" rtl="1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40080" indent="-274320" algn="r" rtl="1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-182880" algn="r" rtl="1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88720" indent="-182880" algn="r" rtl="1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63040" indent="-182880" algn="r" rtl="1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37360" indent="-182880" algn="r" rtl="1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11680" indent="-182880" algn="r" rtl="1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286000" indent="-182880" algn="r" rtl="1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560320" indent="-182880" algn="r" rtl="1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ar-SA" dirty="0">
                <a:cs typeface="AF_Taif Normal" pitchFamily="2" charset="-78"/>
              </a:rPr>
              <a:t>للطالب: يمكن للطالب إنشاء صفحات تتصل بمواده الدراسية كمدونة متطورة جدا و سهلة.</a:t>
            </a:r>
          </a:p>
        </p:txBody>
      </p:sp>
      <p:sp>
        <p:nvSpPr>
          <p:cNvPr id="7" name="عنصر نائب للمحتوى 2">
            <a:extLst>
              <a:ext uri="{FF2B5EF4-FFF2-40B4-BE49-F238E27FC236}">
                <a16:creationId xmlns:a16="http://schemas.microsoft.com/office/drawing/2014/main" id="{5458E23F-D73C-46A1-9ED6-9CB8FF7C4E4A}"/>
              </a:ext>
            </a:extLst>
          </p:cNvPr>
          <p:cNvSpPr txBox="1">
            <a:spLocks/>
          </p:cNvSpPr>
          <p:nvPr/>
        </p:nvSpPr>
        <p:spPr>
          <a:xfrm>
            <a:off x="446856" y="3859760"/>
            <a:ext cx="8229600" cy="93739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>
            <a:normAutofit/>
          </a:bodyPr>
          <a:lstStyle>
            <a:lvl1pPr marL="274320" indent="-274320" algn="r" rtl="1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40080" indent="-274320" algn="r" rtl="1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-182880" algn="r" rtl="1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88720" indent="-182880" algn="r" rtl="1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63040" indent="-182880" algn="r" rtl="1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37360" indent="-182880" algn="r" rtl="1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11680" indent="-182880" algn="r" rtl="1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286000" indent="-182880" algn="r" rtl="1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560320" indent="-182880" algn="r" rtl="1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ar-SA" dirty="0">
                <a:cs typeface="AF_Taif Normal" pitchFamily="2" charset="-78"/>
              </a:rPr>
              <a:t>يستخدم في المرحلة الثانوية و الجامعية كمشروع تخرج (إنشاء موقع يروج لفكرة رائدة أو مناقشة قضية ساخنة).</a:t>
            </a:r>
          </a:p>
        </p:txBody>
      </p:sp>
      <p:pic>
        <p:nvPicPr>
          <p:cNvPr id="8" name="Picture 2" descr="نتيجة بحث الصور عن شعار وزارة التعليم">
            <a:extLst>
              <a:ext uri="{FF2B5EF4-FFF2-40B4-BE49-F238E27FC236}">
                <a16:creationId xmlns:a16="http://schemas.microsoft.com/office/drawing/2014/main" id="{3081D2B3-FFFC-4DBA-A0E7-E30CEE459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718091"/>
            <a:ext cx="1835696" cy="98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55576" y="181991"/>
            <a:ext cx="7467600" cy="53683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pPr lvl="0" algn="r">
              <a:spcBef>
                <a:spcPts val="0"/>
              </a:spcBef>
              <a:defRPr/>
            </a:pPr>
            <a:r>
              <a:rPr lang="ar-SA" sz="32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أدوات التصميم في ويبلي</a:t>
            </a:r>
            <a:endParaRPr lang="ar-SA" sz="32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6D26DA50-1492-43CD-92BF-63E668ABF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-4355"/>
            <a:ext cx="3606297" cy="6858000"/>
          </a:xfrm>
          <a:prstGeom prst="rect">
            <a:avLst/>
          </a:prstGeom>
        </p:spPr>
      </p:pic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ADA2EBA1-6C6E-4CE1-A853-87CE26970798}"/>
              </a:ext>
            </a:extLst>
          </p:cNvPr>
          <p:cNvSpPr/>
          <p:nvPr/>
        </p:nvSpPr>
        <p:spPr>
          <a:xfrm>
            <a:off x="1824826" y="718826"/>
            <a:ext cx="792088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وسيلة شرح مستطيلة مستديرة الزوايا 7">
            <a:extLst>
              <a:ext uri="{FF2B5EF4-FFF2-40B4-BE49-F238E27FC236}">
                <a16:creationId xmlns:a16="http://schemas.microsoft.com/office/drawing/2014/main" id="{4A84CBA4-2DB3-48B4-A41F-5B0B6107F142}"/>
              </a:ext>
            </a:extLst>
          </p:cNvPr>
          <p:cNvSpPr/>
          <p:nvPr/>
        </p:nvSpPr>
        <p:spPr>
          <a:xfrm>
            <a:off x="1619672" y="5805264"/>
            <a:ext cx="1622970" cy="960769"/>
          </a:xfrm>
          <a:prstGeom prst="wedgeRoundRectCallout">
            <a:avLst>
              <a:gd name="adj1" fmla="val -67321"/>
              <a:gd name="adj2" fmla="val 22193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إضافة قسم الواجبات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77E9D13C-652B-4AD9-BBEA-7C1ACC871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6239" y="1391279"/>
            <a:ext cx="5129758" cy="42522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430333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55576" y="181991"/>
            <a:ext cx="7467600" cy="53683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pPr lvl="0" algn="r">
              <a:spcBef>
                <a:spcPts val="0"/>
              </a:spcBef>
              <a:defRPr/>
            </a:pPr>
            <a:r>
              <a:rPr lang="ar-SA" sz="32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أدوات التصميم في ويبلي</a:t>
            </a:r>
            <a:endParaRPr lang="ar-SA" sz="32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6D26DA50-1492-43CD-92BF-63E668ABF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-4355"/>
            <a:ext cx="3606297" cy="6858000"/>
          </a:xfrm>
          <a:prstGeom prst="rect">
            <a:avLst/>
          </a:prstGeom>
        </p:spPr>
      </p:pic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ADA2EBA1-6C6E-4CE1-A853-87CE26970798}"/>
              </a:ext>
            </a:extLst>
          </p:cNvPr>
          <p:cNvSpPr/>
          <p:nvPr/>
        </p:nvSpPr>
        <p:spPr>
          <a:xfrm>
            <a:off x="1824826" y="718826"/>
            <a:ext cx="792088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وسيلة شرح مستطيلة مستديرة الزوايا 7">
            <a:extLst>
              <a:ext uri="{FF2B5EF4-FFF2-40B4-BE49-F238E27FC236}">
                <a16:creationId xmlns:a16="http://schemas.microsoft.com/office/drawing/2014/main" id="{4A84CBA4-2DB3-48B4-A41F-5B0B6107F142}"/>
              </a:ext>
            </a:extLst>
          </p:cNvPr>
          <p:cNvSpPr/>
          <p:nvPr/>
        </p:nvSpPr>
        <p:spPr>
          <a:xfrm>
            <a:off x="1409385" y="3005486"/>
            <a:ext cx="1622970" cy="960769"/>
          </a:xfrm>
          <a:prstGeom prst="wedgeRoundRectCallout">
            <a:avLst>
              <a:gd name="adj1" fmla="val -67321"/>
              <a:gd name="adj2" fmla="val 22193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إضافة موقع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F7312B5B-56EE-41C5-8238-8B039EAC9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9259" y="845136"/>
            <a:ext cx="4905375" cy="49815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207471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55576" y="181991"/>
            <a:ext cx="7467600" cy="63403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pPr lvl="0" algn="r">
              <a:spcBef>
                <a:spcPts val="0"/>
              </a:spcBef>
              <a:defRPr/>
            </a:pPr>
            <a:r>
              <a:rPr lang="ar-SA" sz="32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أدوات التصميم في ويبلي</a:t>
            </a:r>
            <a:endParaRPr lang="ar-SA" sz="32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821BA5A-9746-465F-8B64-B9C1BD224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718826"/>
            <a:ext cx="2592288" cy="6139174"/>
          </a:xfrm>
          <a:prstGeom prst="rect">
            <a:avLst/>
          </a:prstGeom>
        </p:spPr>
      </p:pic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ADA2EBA1-6C6E-4CE1-A853-87CE26970798}"/>
              </a:ext>
            </a:extLst>
          </p:cNvPr>
          <p:cNvSpPr/>
          <p:nvPr/>
        </p:nvSpPr>
        <p:spPr>
          <a:xfrm>
            <a:off x="1824826" y="718826"/>
            <a:ext cx="792088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وسيلة شرح مستطيلة مستديرة الزوايا 7">
            <a:extLst>
              <a:ext uri="{FF2B5EF4-FFF2-40B4-BE49-F238E27FC236}">
                <a16:creationId xmlns:a16="http://schemas.microsoft.com/office/drawing/2014/main" id="{F93BAC94-EB54-477C-AB06-7BE1757D52DF}"/>
              </a:ext>
            </a:extLst>
          </p:cNvPr>
          <p:cNvSpPr/>
          <p:nvPr/>
        </p:nvSpPr>
        <p:spPr>
          <a:xfrm>
            <a:off x="1979712" y="2060848"/>
            <a:ext cx="3528392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إضافة اقتباس</a:t>
            </a:r>
          </a:p>
        </p:txBody>
      </p:sp>
      <p:sp>
        <p:nvSpPr>
          <p:cNvPr id="14" name="وسيلة شرح مستطيلة مستديرة الزوايا 7">
            <a:extLst>
              <a:ext uri="{FF2B5EF4-FFF2-40B4-BE49-F238E27FC236}">
                <a16:creationId xmlns:a16="http://schemas.microsoft.com/office/drawing/2014/main" id="{4A84CBA4-2DB3-48B4-A41F-5B0B6107F142}"/>
              </a:ext>
            </a:extLst>
          </p:cNvPr>
          <p:cNvSpPr/>
          <p:nvPr/>
        </p:nvSpPr>
        <p:spPr>
          <a:xfrm>
            <a:off x="1763688" y="2684255"/>
            <a:ext cx="4824536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إضافة أيقونات مواقع التواصل الاجتماعي</a:t>
            </a:r>
          </a:p>
        </p:txBody>
      </p:sp>
      <p:sp>
        <p:nvSpPr>
          <p:cNvPr id="15" name="وسيلة شرح مستطيلة مستديرة الزوايا 7">
            <a:extLst>
              <a:ext uri="{FF2B5EF4-FFF2-40B4-BE49-F238E27FC236}">
                <a16:creationId xmlns:a16="http://schemas.microsoft.com/office/drawing/2014/main" id="{A1E5E4B2-489C-44BB-9970-E0BD7D7B6E77}"/>
              </a:ext>
            </a:extLst>
          </p:cNvPr>
          <p:cNvSpPr/>
          <p:nvPr/>
        </p:nvSpPr>
        <p:spPr>
          <a:xfrm>
            <a:off x="1619672" y="3370355"/>
            <a:ext cx="4176464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إضافة صندوق بحث</a:t>
            </a:r>
          </a:p>
        </p:txBody>
      </p:sp>
      <p:sp>
        <p:nvSpPr>
          <p:cNvPr id="10" name="وسيلة شرح مستطيلة مستديرة الزوايا 7">
            <a:extLst>
              <a:ext uri="{FF2B5EF4-FFF2-40B4-BE49-F238E27FC236}">
                <a16:creationId xmlns:a16="http://schemas.microsoft.com/office/drawing/2014/main" id="{059FD835-0CA4-4684-8C15-FDE1BB37E88B}"/>
              </a:ext>
            </a:extLst>
          </p:cNvPr>
          <p:cNvSpPr/>
          <p:nvPr/>
        </p:nvSpPr>
        <p:spPr>
          <a:xfrm>
            <a:off x="1752192" y="4084295"/>
            <a:ext cx="4176464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إضافة استطلاع للرأي</a:t>
            </a:r>
          </a:p>
        </p:txBody>
      </p:sp>
      <p:sp>
        <p:nvSpPr>
          <p:cNvPr id="11" name="وسيلة شرح مستطيلة مستديرة الزوايا 7">
            <a:extLst>
              <a:ext uri="{FF2B5EF4-FFF2-40B4-BE49-F238E27FC236}">
                <a16:creationId xmlns:a16="http://schemas.microsoft.com/office/drawing/2014/main" id="{635148FD-86B0-45D6-8722-8C15F49E3A2B}"/>
              </a:ext>
            </a:extLst>
          </p:cNvPr>
          <p:cNvSpPr/>
          <p:nvPr/>
        </p:nvSpPr>
        <p:spPr>
          <a:xfrm>
            <a:off x="1691680" y="4639953"/>
            <a:ext cx="4176464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إضافة برنامج دعايات قوقل التجارية</a:t>
            </a:r>
          </a:p>
        </p:txBody>
      </p:sp>
      <p:sp>
        <p:nvSpPr>
          <p:cNvPr id="12" name="وسيلة شرح مستطيلة مستديرة الزوايا 7">
            <a:extLst>
              <a:ext uri="{FF2B5EF4-FFF2-40B4-BE49-F238E27FC236}">
                <a16:creationId xmlns:a16="http://schemas.microsoft.com/office/drawing/2014/main" id="{C28D3480-6C50-4189-B52E-EE727D58DD8D}"/>
              </a:ext>
            </a:extLst>
          </p:cNvPr>
          <p:cNvSpPr/>
          <p:nvPr/>
        </p:nvSpPr>
        <p:spPr>
          <a:xfrm>
            <a:off x="2159732" y="5747175"/>
            <a:ext cx="4176464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قسم التطبيقات المضافة</a:t>
            </a:r>
          </a:p>
        </p:txBody>
      </p:sp>
    </p:spTree>
    <p:extLst>
      <p:ext uri="{BB962C8B-B14F-4D97-AF65-F5344CB8AC3E}">
        <p14:creationId xmlns:p14="http://schemas.microsoft.com/office/powerpoint/2010/main" val="292100325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2204864"/>
            <a:ext cx="4896544" cy="762000"/>
          </a:xfrm>
        </p:spPr>
        <p:txBody>
          <a:bodyPr/>
          <a:lstStyle/>
          <a:p>
            <a:pPr algn="ctr"/>
            <a:r>
              <a:rPr lang="ar-SA" sz="2400" b="1" dirty="0">
                <a:solidFill>
                  <a:srgbClr val="000000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اليوم الثاني من الفترة التدريبية</a:t>
            </a:r>
            <a:endParaRPr lang="en-US" dirty="0">
              <a:solidFill>
                <a:schemeClr val="tx1"/>
              </a:solidFill>
              <a:cs typeface="AGA Aladdin Regular" pitchFamily="2" charset="-78"/>
            </a:endParaRPr>
          </a:p>
        </p:txBody>
      </p:sp>
      <p:sp>
        <p:nvSpPr>
          <p:cNvPr id="5" name="عنوان 1"/>
          <p:cNvSpPr txBox="1">
            <a:spLocks/>
          </p:cNvSpPr>
          <p:nvPr/>
        </p:nvSpPr>
        <p:spPr>
          <a:xfrm>
            <a:off x="141642" y="96286"/>
            <a:ext cx="1262006" cy="560406"/>
          </a:xfrm>
          <a:prstGeom prst="roundRect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>
            <a:defPPr>
              <a:defRPr lang="en-US"/>
            </a:defPPr>
            <a:lvl1pPr algn="ctr" rtl="1" eaLnBrk="1" hangingPunct="1">
              <a:defRPr sz="3200" kern="0" cap="small">
                <a:solidFill>
                  <a:prstClr val="black"/>
                </a:solidFill>
                <a:latin typeface="A Thuluth" pitchFamily="2" charset="-78"/>
                <a:cs typeface="A Thuluth" pitchFamily="2" charset="-78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25 دقيقة</a:t>
            </a:r>
          </a:p>
        </p:txBody>
      </p:sp>
      <p:sp>
        <p:nvSpPr>
          <p:cNvPr id="8" name="شكل بيضاوي 7"/>
          <p:cNvSpPr/>
          <p:nvPr/>
        </p:nvSpPr>
        <p:spPr>
          <a:xfrm>
            <a:off x="8382000" y="5638800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pic>
        <p:nvPicPr>
          <p:cNvPr id="14" name="Picture 4" descr="C:\Users\Dell XPS 8100\Pictures\1432-06-26 صور تعليمية\45435 (8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990600"/>
            <a:ext cx="3443064" cy="34430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DBAA6818-0CD3-424F-A3F7-26360C446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3068960"/>
            <a:ext cx="4896544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1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1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2pPr>
            <a:lvl3pPr algn="l" rtl="1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3pPr>
            <a:lvl4pPr algn="l" rtl="1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4pPr>
            <a:lvl5pPr algn="l" rtl="1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5pPr>
            <a:lvl6pPr marL="457200" algn="l" rtl="1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6pPr>
            <a:lvl7pPr marL="914400" algn="l" rtl="1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7pPr>
            <a:lvl8pPr marL="1371600" algn="l" rtl="1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8pPr>
            <a:lvl9pPr marL="1828800" algn="l" rtl="1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9pPr>
          </a:lstStyle>
          <a:p>
            <a:pPr algn="ctr"/>
            <a:r>
              <a:rPr lang="ar-SA" sz="2400" b="1" kern="0" dirty="0">
                <a:solidFill>
                  <a:srgbClr val="000000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مراجعة سريعة</a:t>
            </a:r>
            <a:endParaRPr lang="en-US" kern="0" dirty="0">
              <a:solidFill>
                <a:schemeClr val="tx1"/>
              </a:solidFill>
              <a:cs typeface="AGA Aladdin Regul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20498587"/>
      </p:ext>
    </p:extLst>
  </p:cSld>
  <p:clrMapOvr>
    <a:masterClrMapping/>
  </p:clrMapOvr>
  <p:transition spd="med">
    <p:fade thruBlk="1"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1"/>
          <p:cNvSpPr txBox="1">
            <a:spLocks/>
          </p:cNvSpPr>
          <p:nvPr/>
        </p:nvSpPr>
        <p:spPr>
          <a:xfrm>
            <a:off x="3208337" y="29687"/>
            <a:ext cx="3649664" cy="722788"/>
          </a:xfrm>
          <a:prstGeom prst="round2Same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anchor="ctr">
            <a:normAutofit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sm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محتويات الدورة</a:t>
            </a: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1308100" y="2233613"/>
            <a:ext cx="6472238" cy="800100"/>
          </a:xfrm>
          <a:prstGeom prst="roundRect">
            <a:avLst>
              <a:gd name="adj" fmla="val 4167"/>
            </a:avLst>
          </a:prstGeom>
          <a:solidFill>
            <a:srgbClr val="CEB966"/>
          </a:solidFill>
          <a:ln w="25400" cap="flat" cmpd="sng" algn="ctr">
            <a:solidFill>
              <a:srgbClr val="CEB966">
                <a:shade val="50000"/>
              </a:srgbClr>
            </a:solidFill>
            <a:prstDash val="solid"/>
            <a:headEnd/>
            <a:tailEnd/>
          </a:ln>
          <a:effectLst/>
        </p:spPr>
        <p:txBody>
          <a:bodyPr lIns="365760" anchor="ctr"/>
          <a:lstStyle/>
          <a:p>
            <a:pPr marL="0" marR="0" lvl="0" indent="0" algn="ctr" defTabSz="914400" rtl="1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إضافة موقع جديد للحساب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1308100" y="3998913"/>
            <a:ext cx="6472238" cy="746125"/>
          </a:xfrm>
          <a:prstGeom prst="roundRect">
            <a:avLst>
              <a:gd name="adj" fmla="val 4167"/>
            </a:avLst>
          </a:prstGeom>
          <a:solidFill>
            <a:srgbClr val="CEB966"/>
          </a:solidFill>
          <a:ln w="25400" cap="flat" cmpd="sng" algn="ctr">
            <a:solidFill>
              <a:srgbClr val="CEB966">
                <a:shade val="50000"/>
              </a:srgbClr>
            </a:solidFill>
            <a:prstDash val="solid"/>
            <a:headEnd/>
            <a:tailEnd/>
          </a:ln>
          <a:effectLst/>
        </p:spPr>
        <p:txBody>
          <a:bodyPr lIns="365760" anchor="ctr"/>
          <a:lstStyle/>
          <a:p>
            <a:pPr lvl="0" algn="ctr">
              <a:spcBef>
                <a:spcPct val="20000"/>
              </a:spcBef>
              <a:buClr>
                <a:srgbClr val="410082"/>
              </a:buClr>
              <a:defRPr/>
            </a:pPr>
            <a:r>
              <a:rPr lang="ar-SA" sz="3200" b="1" kern="0" dirty="0">
                <a:solidFill>
                  <a:srgbClr val="000000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تغيير معلومات الحساب</a:t>
            </a: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1300163" y="3146425"/>
            <a:ext cx="6472237" cy="750888"/>
          </a:xfrm>
          <a:prstGeom prst="roundRect">
            <a:avLst>
              <a:gd name="adj" fmla="val 4167"/>
            </a:avLst>
          </a:prstGeom>
          <a:solidFill>
            <a:srgbClr val="CEB966"/>
          </a:solidFill>
          <a:ln w="25400" cap="flat" cmpd="sng" algn="ctr">
            <a:solidFill>
              <a:srgbClr val="CEB966">
                <a:shade val="50000"/>
              </a:srgbClr>
            </a:solidFill>
            <a:prstDash val="solid"/>
            <a:headEnd/>
            <a:tailEnd/>
          </a:ln>
          <a:effectLst/>
        </p:spPr>
        <p:txBody>
          <a:bodyPr lIns="365760" anchor="ctr"/>
          <a:lstStyle/>
          <a:p>
            <a:pPr marL="0" marR="0" lvl="0" indent="0" algn="ctr" defTabSz="914400" rtl="1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حذف موقع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  <p:sp>
        <p:nvSpPr>
          <p:cNvPr id="11" name="AutoShape 28"/>
          <p:cNvSpPr>
            <a:spLocks noChangeArrowheads="1"/>
          </p:cNvSpPr>
          <p:nvPr/>
        </p:nvSpPr>
        <p:spPr bwMode="auto">
          <a:xfrm>
            <a:off x="1300163" y="4860925"/>
            <a:ext cx="6472237" cy="746125"/>
          </a:xfrm>
          <a:prstGeom prst="roundRect">
            <a:avLst>
              <a:gd name="adj" fmla="val 4167"/>
            </a:avLst>
          </a:prstGeom>
          <a:solidFill>
            <a:srgbClr val="CEB966"/>
          </a:solidFill>
          <a:ln w="25400" cap="flat" cmpd="sng" algn="ctr">
            <a:solidFill>
              <a:srgbClr val="CEB966">
                <a:shade val="50000"/>
              </a:srgbClr>
            </a:solidFill>
            <a:prstDash val="solid"/>
            <a:headEnd/>
            <a:tailEnd/>
          </a:ln>
          <a:effectLst/>
        </p:spPr>
        <p:txBody>
          <a:bodyPr lIns="36576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1008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ar-SA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0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7651751" y="2365375"/>
            <a:ext cx="392112" cy="457200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BoutrosART" panose="020A0503020102020204" pitchFamily="18" charset="-78"/>
                <a:cs typeface="Traditional Arabic" panose="02020603050405020304" pitchFamily="18" charset="-78"/>
              </a:rPr>
              <a:t>2</a:t>
            </a:r>
          </a:p>
        </p:txBody>
      </p:sp>
      <p:sp>
        <p:nvSpPr>
          <p:cNvPr id="14" name="AutoShape 9"/>
          <p:cNvSpPr>
            <a:spLocks noChangeArrowheads="1"/>
          </p:cNvSpPr>
          <p:nvPr/>
        </p:nvSpPr>
        <p:spPr bwMode="auto">
          <a:xfrm>
            <a:off x="7693026" y="4140200"/>
            <a:ext cx="392112" cy="457200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BoutrosART" panose="020A0503020102020204" pitchFamily="18" charset="-78"/>
                <a:cs typeface="Traditional Arabic" panose="02020603050405020304" pitchFamily="18" charset="-78"/>
              </a:rPr>
              <a:t>4</a:t>
            </a:r>
          </a:p>
        </p:txBody>
      </p:sp>
      <p:sp>
        <p:nvSpPr>
          <p:cNvPr id="15" name="AutoShape 11"/>
          <p:cNvSpPr>
            <a:spLocks noChangeArrowheads="1"/>
          </p:cNvSpPr>
          <p:nvPr/>
        </p:nvSpPr>
        <p:spPr bwMode="auto">
          <a:xfrm>
            <a:off x="7693026" y="3260725"/>
            <a:ext cx="392112" cy="457200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BoutrosART" panose="020A0503020102020204" pitchFamily="18" charset="-78"/>
                <a:cs typeface="Traditional Arabic" panose="02020603050405020304" pitchFamily="18" charset="-78"/>
              </a:rPr>
              <a:t>3</a:t>
            </a:r>
          </a:p>
        </p:txBody>
      </p:sp>
      <p:sp>
        <p:nvSpPr>
          <p:cNvPr id="16" name="AutoShape 29"/>
          <p:cNvSpPr>
            <a:spLocks noChangeArrowheads="1"/>
          </p:cNvSpPr>
          <p:nvPr/>
        </p:nvSpPr>
        <p:spPr bwMode="auto">
          <a:xfrm>
            <a:off x="7685088" y="5002213"/>
            <a:ext cx="392113" cy="457200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BoutrosART" panose="020A0503020102020204" pitchFamily="18" charset="-78"/>
                <a:cs typeface="Traditional Arabic" panose="02020603050405020304" pitchFamily="18" charset="-78"/>
              </a:rPr>
              <a:t>5</a:t>
            </a:r>
          </a:p>
        </p:txBody>
      </p:sp>
      <p:sp>
        <p:nvSpPr>
          <p:cNvPr id="17" name="AutoShape 6"/>
          <p:cNvSpPr>
            <a:spLocks noChangeArrowheads="1"/>
          </p:cNvSpPr>
          <p:nvPr/>
        </p:nvSpPr>
        <p:spPr bwMode="auto">
          <a:xfrm>
            <a:off x="1300162" y="1295400"/>
            <a:ext cx="6472238" cy="800100"/>
          </a:xfrm>
          <a:prstGeom prst="roundRect">
            <a:avLst>
              <a:gd name="adj" fmla="val 4167"/>
            </a:avLst>
          </a:prstGeom>
          <a:solidFill>
            <a:srgbClr val="CEB966"/>
          </a:solidFill>
          <a:ln w="25400" cap="flat" cmpd="sng" algn="ctr">
            <a:solidFill>
              <a:srgbClr val="CEB966">
                <a:shade val="50000"/>
              </a:srgbClr>
            </a:solidFill>
            <a:prstDash val="solid"/>
            <a:headEnd/>
            <a:tailEnd/>
          </a:ln>
          <a:effectLst/>
        </p:spPr>
        <p:txBody>
          <a:bodyPr lIns="365760" anchor="ctr"/>
          <a:lstStyle/>
          <a:p>
            <a:pPr marL="0" marR="0" lvl="0" indent="0" algn="ctr" defTabSz="914400" rtl="1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فتح الموقع لاستكمال العمل</a:t>
            </a:r>
          </a:p>
        </p:txBody>
      </p:sp>
      <p:sp>
        <p:nvSpPr>
          <p:cNvPr id="18" name="AutoShape 7"/>
          <p:cNvSpPr>
            <a:spLocks noChangeArrowheads="1"/>
          </p:cNvSpPr>
          <p:nvPr/>
        </p:nvSpPr>
        <p:spPr bwMode="auto">
          <a:xfrm>
            <a:off x="7643813" y="1427162"/>
            <a:ext cx="392112" cy="457200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BoutrosART" panose="020A0503020102020204" pitchFamily="18" charset="-78"/>
                <a:cs typeface="Traditional Arabic" panose="02020603050405020304" pitchFamily="18" charset="-78"/>
              </a:rPr>
              <a:t>1</a:t>
            </a:r>
          </a:p>
        </p:txBody>
      </p:sp>
      <p:pic>
        <p:nvPicPr>
          <p:cNvPr id="2621442" name="Picture 2" descr="Desktop Acer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22525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763609"/>
      </p:ext>
    </p:extLst>
  </p:cSld>
  <p:clrMapOvr>
    <a:masterClrMapping/>
  </p:clrMapOvr>
  <p:transition spd="med">
    <p:fade thruBlk="1"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6AB9B9A2-BDD6-46A2-91C3-D5EBBD70E0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981"/>
          <a:stretch/>
        </p:blipFill>
        <p:spPr>
          <a:xfrm>
            <a:off x="395536" y="2198130"/>
            <a:ext cx="7740352" cy="1518902"/>
          </a:xfrm>
          <a:prstGeom prst="rect">
            <a:avLst/>
          </a:prstGeom>
        </p:spPr>
      </p:pic>
      <p:sp>
        <p:nvSpPr>
          <p:cNvPr id="6" name="وسيلة شرح مستطيلة مستديرة الزوايا 7">
            <a:extLst>
              <a:ext uri="{FF2B5EF4-FFF2-40B4-BE49-F238E27FC236}">
                <a16:creationId xmlns:a16="http://schemas.microsoft.com/office/drawing/2014/main" id="{081CC5E5-0195-4288-9104-A73D95112CC7}"/>
              </a:ext>
            </a:extLst>
          </p:cNvPr>
          <p:cNvSpPr/>
          <p:nvPr/>
        </p:nvSpPr>
        <p:spPr>
          <a:xfrm>
            <a:off x="1115616" y="1628800"/>
            <a:ext cx="4104456" cy="418058"/>
          </a:xfrm>
          <a:prstGeom prst="wedgeRoundRectCallout">
            <a:avLst>
              <a:gd name="adj1" fmla="val -53634"/>
              <a:gd name="adj2" fmla="val 9722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اضغط هنا للوصول لكل مواقعك</a:t>
            </a:r>
          </a:p>
        </p:txBody>
      </p:sp>
      <p:sp>
        <p:nvSpPr>
          <p:cNvPr id="7" name="وسيلة شرح مستطيلة مستديرة الزوايا 7">
            <a:extLst>
              <a:ext uri="{FF2B5EF4-FFF2-40B4-BE49-F238E27FC236}">
                <a16:creationId xmlns:a16="http://schemas.microsoft.com/office/drawing/2014/main" id="{4688A972-DBB1-403F-AE23-7930E3BC987A}"/>
              </a:ext>
            </a:extLst>
          </p:cNvPr>
          <p:cNvSpPr/>
          <p:nvPr/>
        </p:nvSpPr>
        <p:spPr>
          <a:xfrm>
            <a:off x="4932040" y="2198130"/>
            <a:ext cx="4104456" cy="418058"/>
          </a:xfrm>
          <a:prstGeom prst="wedgeRoundRectCallout">
            <a:avLst>
              <a:gd name="adj1" fmla="val -17104"/>
              <a:gd name="adj2" fmla="val 9401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اضغط هنا للبدء بتحرير الموقع</a:t>
            </a:r>
          </a:p>
        </p:txBody>
      </p:sp>
      <p:sp>
        <p:nvSpPr>
          <p:cNvPr id="8" name="وسيلة شرح مستطيلة مستديرة الزوايا 7">
            <a:extLst>
              <a:ext uri="{FF2B5EF4-FFF2-40B4-BE49-F238E27FC236}">
                <a16:creationId xmlns:a16="http://schemas.microsoft.com/office/drawing/2014/main" id="{B7FB332E-B161-41C8-98C9-E3FC17A2DB43}"/>
              </a:ext>
            </a:extLst>
          </p:cNvPr>
          <p:cNvSpPr/>
          <p:nvPr/>
        </p:nvSpPr>
        <p:spPr>
          <a:xfrm>
            <a:off x="683568" y="3789040"/>
            <a:ext cx="4104456" cy="504056"/>
          </a:xfrm>
          <a:prstGeom prst="wedgeRoundRectCallout">
            <a:avLst>
              <a:gd name="adj1" fmla="val -11535"/>
              <a:gd name="adj2" fmla="val -16653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اضغط هنا للوصول لكل مواقعك</a:t>
            </a:r>
          </a:p>
        </p:txBody>
      </p:sp>
      <p:sp>
        <p:nvSpPr>
          <p:cNvPr id="9" name="AutoShape 6">
            <a:extLst>
              <a:ext uri="{FF2B5EF4-FFF2-40B4-BE49-F238E27FC236}">
                <a16:creationId xmlns:a16="http://schemas.microsoft.com/office/drawing/2014/main" id="{199EBE86-2789-4070-92F5-EC311705D7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127906"/>
            <a:ext cx="6472238" cy="800100"/>
          </a:xfrm>
          <a:prstGeom prst="roundRect">
            <a:avLst>
              <a:gd name="adj" fmla="val 4167"/>
            </a:avLst>
          </a:prstGeom>
          <a:solidFill>
            <a:srgbClr val="CEB966"/>
          </a:solidFill>
          <a:ln w="25400" cap="flat" cmpd="sng" algn="ctr">
            <a:solidFill>
              <a:srgbClr val="CEB966">
                <a:shade val="50000"/>
              </a:srgbClr>
            </a:solidFill>
            <a:prstDash val="solid"/>
            <a:headEnd/>
            <a:tailEnd/>
          </a:ln>
          <a:effectLst/>
        </p:spPr>
        <p:txBody>
          <a:bodyPr lIns="365760" anchor="ctr"/>
          <a:lstStyle/>
          <a:p>
            <a:pPr marL="0" marR="0" lvl="0" indent="0" algn="ctr" defTabSz="914400" rtl="1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فتح الموقع لاستكمال العمل</a:t>
            </a:r>
          </a:p>
        </p:txBody>
      </p:sp>
      <p:sp>
        <p:nvSpPr>
          <p:cNvPr id="10" name="AutoShape 7">
            <a:extLst>
              <a:ext uri="{FF2B5EF4-FFF2-40B4-BE49-F238E27FC236}">
                <a16:creationId xmlns:a16="http://schemas.microsoft.com/office/drawing/2014/main" id="{463947F0-0C0C-4980-96E5-883DF98C3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9267" y="259668"/>
            <a:ext cx="392112" cy="457200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BoutrosART" panose="020A0503020102020204" pitchFamily="18" charset="-78"/>
                <a:cs typeface="Traditional Arabic" panose="02020603050405020304" pitchFamily="18" charset="-78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75177449"/>
      </p:ext>
    </p:extLst>
  </p:cSld>
  <p:clrMapOvr>
    <a:masterClrMapping/>
  </p:clrMapOvr>
  <p:transition spd="med">
    <p:fade thruBlk="1"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9DF2176-57FE-4E01-A1E3-919892171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54733"/>
            <a:ext cx="6455246" cy="5668614"/>
          </a:xfrm>
          <a:prstGeom prst="rect">
            <a:avLst/>
          </a:prstGeom>
        </p:spPr>
      </p:pic>
      <p:sp>
        <p:nvSpPr>
          <p:cNvPr id="6" name="وسيلة شرح مستطيلة مستديرة الزوايا 7">
            <a:extLst>
              <a:ext uri="{FF2B5EF4-FFF2-40B4-BE49-F238E27FC236}">
                <a16:creationId xmlns:a16="http://schemas.microsoft.com/office/drawing/2014/main" id="{081CC5E5-0195-4288-9104-A73D95112CC7}"/>
              </a:ext>
            </a:extLst>
          </p:cNvPr>
          <p:cNvSpPr/>
          <p:nvPr/>
        </p:nvSpPr>
        <p:spPr>
          <a:xfrm>
            <a:off x="1115616" y="1628800"/>
            <a:ext cx="4104456" cy="418058"/>
          </a:xfrm>
          <a:prstGeom prst="wedgeRoundRectCallout">
            <a:avLst>
              <a:gd name="adj1" fmla="val 24012"/>
              <a:gd name="adj2" fmla="val 16477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اضغط هنا للوصول لكل مواقعك</a:t>
            </a:r>
          </a:p>
        </p:txBody>
      </p:sp>
      <p:sp>
        <p:nvSpPr>
          <p:cNvPr id="8" name="وسيلة شرح مستطيلة مستديرة الزوايا 7">
            <a:extLst>
              <a:ext uri="{FF2B5EF4-FFF2-40B4-BE49-F238E27FC236}">
                <a16:creationId xmlns:a16="http://schemas.microsoft.com/office/drawing/2014/main" id="{B7FB332E-B161-41C8-98C9-E3FC17A2DB43}"/>
              </a:ext>
            </a:extLst>
          </p:cNvPr>
          <p:cNvSpPr/>
          <p:nvPr/>
        </p:nvSpPr>
        <p:spPr>
          <a:xfrm>
            <a:off x="3995936" y="4086767"/>
            <a:ext cx="4104456" cy="504056"/>
          </a:xfrm>
          <a:prstGeom prst="wedgeRoundRectCallout">
            <a:avLst>
              <a:gd name="adj1" fmla="val -58385"/>
              <a:gd name="adj2" fmla="val -2513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اضغط هنا لإضافة موقع جديد</a:t>
            </a:r>
          </a:p>
        </p:txBody>
      </p:sp>
      <p:sp>
        <p:nvSpPr>
          <p:cNvPr id="9" name="قوس كبير أيمن 8">
            <a:extLst>
              <a:ext uri="{FF2B5EF4-FFF2-40B4-BE49-F238E27FC236}">
                <a16:creationId xmlns:a16="http://schemas.microsoft.com/office/drawing/2014/main" id="{0AC24212-DB18-4165-AA3D-F5172801F9B4}"/>
              </a:ext>
            </a:extLst>
          </p:cNvPr>
          <p:cNvSpPr/>
          <p:nvPr/>
        </p:nvSpPr>
        <p:spPr>
          <a:xfrm>
            <a:off x="3178460" y="4824570"/>
            <a:ext cx="889484" cy="1512168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وسيلة شرح مستطيلة مستديرة الزوايا 7">
            <a:extLst>
              <a:ext uri="{FF2B5EF4-FFF2-40B4-BE49-F238E27FC236}">
                <a16:creationId xmlns:a16="http://schemas.microsoft.com/office/drawing/2014/main" id="{5715D12F-3428-4E9A-A6FA-6FB8F170AF29}"/>
              </a:ext>
            </a:extLst>
          </p:cNvPr>
          <p:cNvSpPr/>
          <p:nvPr/>
        </p:nvSpPr>
        <p:spPr>
          <a:xfrm>
            <a:off x="4139952" y="5371625"/>
            <a:ext cx="4536504" cy="41805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هذه قائمة بمواقعك</a:t>
            </a:r>
          </a:p>
        </p:txBody>
      </p:sp>
      <p:sp>
        <p:nvSpPr>
          <p:cNvPr id="11" name="AutoShape 6">
            <a:extLst>
              <a:ext uri="{FF2B5EF4-FFF2-40B4-BE49-F238E27FC236}">
                <a16:creationId xmlns:a16="http://schemas.microsoft.com/office/drawing/2014/main" id="{EBC8B966-75A3-44D8-96ED-316AB3061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127906"/>
            <a:ext cx="6472238" cy="800100"/>
          </a:xfrm>
          <a:prstGeom prst="roundRect">
            <a:avLst>
              <a:gd name="adj" fmla="val 4167"/>
            </a:avLst>
          </a:prstGeom>
          <a:solidFill>
            <a:srgbClr val="CEB966"/>
          </a:solidFill>
          <a:ln w="25400" cap="flat" cmpd="sng" algn="ctr">
            <a:solidFill>
              <a:srgbClr val="CEB966">
                <a:shade val="50000"/>
              </a:srgbClr>
            </a:solidFill>
            <a:prstDash val="solid"/>
            <a:headEnd/>
            <a:tailEnd/>
          </a:ln>
          <a:effectLst/>
        </p:spPr>
        <p:txBody>
          <a:bodyPr lIns="365760" anchor="ctr"/>
          <a:lstStyle/>
          <a:p>
            <a:pPr marL="0" marR="0" lvl="0" indent="0" algn="ctr" defTabSz="914400" rtl="1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فتح الموقع لاستكمال العمل</a:t>
            </a:r>
          </a:p>
        </p:txBody>
      </p:sp>
      <p:sp>
        <p:nvSpPr>
          <p:cNvPr id="12" name="AutoShape 7">
            <a:extLst>
              <a:ext uri="{FF2B5EF4-FFF2-40B4-BE49-F238E27FC236}">
                <a16:creationId xmlns:a16="http://schemas.microsoft.com/office/drawing/2014/main" id="{8455802F-786D-49D4-8637-B09BE9E339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9267" y="259668"/>
            <a:ext cx="392112" cy="457200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BoutrosART" panose="020A0503020102020204" pitchFamily="18" charset="-78"/>
                <a:cs typeface="Traditional Arabic" panose="02020603050405020304" pitchFamily="18" charset="-78"/>
              </a:rPr>
              <a:t>1</a:t>
            </a: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26B19C34-9669-4CAF-BA3D-CD46C5AE93F9}"/>
              </a:ext>
            </a:extLst>
          </p:cNvPr>
          <p:cNvSpPr/>
          <p:nvPr/>
        </p:nvSpPr>
        <p:spPr bwMode="auto">
          <a:xfrm>
            <a:off x="6948264" y="1412776"/>
            <a:ext cx="2016224" cy="1656184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يمكن أن يكون لدى حتى 10 مواقع في نفس الحساب</a:t>
            </a:r>
          </a:p>
        </p:txBody>
      </p:sp>
    </p:spTree>
    <p:extLst>
      <p:ext uri="{BB962C8B-B14F-4D97-AF65-F5344CB8AC3E}">
        <p14:creationId xmlns:p14="http://schemas.microsoft.com/office/powerpoint/2010/main" val="1071782643"/>
      </p:ext>
    </p:extLst>
  </p:cSld>
  <p:clrMapOvr>
    <a:masterClrMapping/>
  </p:clrMapOvr>
  <p:transition spd="med">
    <p:fade thruBlk="1"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6AB9B9A2-BDD6-46A2-91C3-D5EBBD70E0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981"/>
          <a:stretch/>
        </p:blipFill>
        <p:spPr>
          <a:xfrm>
            <a:off x="251520" y="1622066"/>
            <a:ext cx="7740352" cy="1518902"/>
          </a:xfrm>
          <a:prstGeom prst="rect">
            <a:avLst/>
          </a:prstGeom>
        </p:spPr>
      </p:pic>
      <p:sp>
        <p:nvSpPr>
          <p:cNvPr id="6" name="وسيلة شرح مستطيلة مستديرة الزوايا 7">
            <a:extLst>
              <a:ext uri="{FF2B5EF4-FFF2-40B4-BE49-F238E27FC236}">
                <a16:creationId xmlns:a16="http://schemas.microsoft.com/office/drawing/2014/main" id="{081CC5E5-0195-4288-9104-A73D95112CC7}"/>
              </a:ext>
            </a:extLst>
          </p:cNvPr>
          <p:cNvSpPr/>
          <p:nvPr/>
        </p:nvSpPr>
        <p:spPr>
          <a:xfrm>
            <a:off x="971600" y="1052736"/>
            <a:ext cx="4104456" cy="418058"/>
          </a:xfrm>
          <a:prstGeom prst="wedgeRoundRectCallout">
            <a:avLst>
              <a:gd name="adj1" fmla="val -53634"/>
              <a:gd name="adj2" fmla="val 9722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اضغط هنا للوصول لكل مواقعك</a:t>
            </a:r>
          </a:p>
        </p:txBody>
      </p:sp>
      <p:sp>
        <p:nvSpPr>
          <p:cNvPr id="7" name="وسيلة شرح مستطيلة مستديرة الزوايا 7">
            <a:extLst>
              <a:ext uri="{FF2B5EF4-FFF2-40B4-BE49-F238E27FC236}">
                <a16:creationId xmlns:a16="http://schemas.microsoft.com/office/drawing/2014/main" id="{4688A972-DBB1-403F-AE23-7930E3BC987A}"/>
              </a:ext>
            </a:extLst>
          </p:cNvPr>
          <p:cNvSpPr/>
          <p:nvPr/>
        </p:nvSpPr>
        <p:spPr>
          <a:xfrm>
            <a:off x="4872817" y="1470794"/>
            <a:ext cx="4104456" cy="504056"/>
          </a:xfrm>
          <a:prstGeom prst="wedgeRoundRectCallout">
            <a:avLst>
              <a:gd name="adj1" fmla="val 16805"/>
              <a:gd name="adj2" fmla="val 11974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اضغط هنا لعمل نسخة مطابقة لموقعك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2E355A8-29CC-44E4-B009-6103D4D23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01" y="3803149"/>
            <a:ext cx="6381750" cy="2438400"/>
          </a:xfrm>
          <a:prstGeom prst="rect">
            <a:avLst/>
          </a:prstGeom>
        </p:spPr>
      </p:pic>
      <p:sp>
        <p:nvSpPr>
          <p:cNvPr id="4" name="سهم: لأسفل 3">
            <a:extLst>
              <a:ext uri="{FF2B5EF4-FFF2-40B4-BE49-F238E27FC236}">
                <a16:creationId xmlns:a16="http://schemas.microsoft.com/office/drawing/2014/main" id="{050EDE17-EC73-4C2A-8976-E8AF6880A7E7}"/>
              </a:ext>
            </a:extLst>
          </p:cNvPr>
          <p:cNvSpPr/>
          <p:nvPr/>
        </p:nvSpPr>
        <p:spPr bwMode="auto">
          <a:xfrm>
            <a:off x="5148064" y="3140968"/>
            <a:ext cx="2952328" cy="576064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وسيلة شرح مستطيلة مستديرة الزوايا 7">
            <a:extLst>
              <a:ext uri="{FF2B5EF4-FFF2-40B4-BE49-F238E27FC236}">
                <a16:creationId xmlns:a16="http://schemas.microsoft.com/office/drawing/2014/main" id="{6F781A0B-A8E3-42F7-BE3F-3CDA212F1094}"/>
              </a:ext>
            </a:extLst>
          </p:cNvPr>
          <p:cNvSpPr/>
          <p:nvPr/>
        </p:nvSpPr>
        <p:spPr>
          <a:xfrm>
            <a:off x="4716016" y="4170065"/>
            <a:ext cx="4104456" cy="418058"/>
          </a:xfrm>
          <a:prstGeom prst="wedgeRoundRectCallout">
            <a:avLst>
              <a:gd name="adj1" fmla="val -23165"/>
              <a:gd name="adj2" fmla="val 119743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عمل نسخة مطابقة للموقع</a:t>
            </a:r>
          </a:p>
        </p:txBody>
      </p:sp>
      <p:sp>
        <p:nvSpPr>
          <p:cNvPr id="10" name="وسيلة شرح مستطيلة مستديرة الزوايا 7">
            <a:extLst>
              <a:ext uri="{FF2B5EF4-FFF2-40B4-BE49-F238E27FC236}">
                <a16:creationId xmlns:a16="http://schemas.microsoft.com/office/drawing/2014/main" id="{0769ECE7-4B8B-4067-9C67-FDE92EDA7550}"/>
              </a:ext>
            </a:extLst>
          </p:cNvPr>
          <p:cNvSpPr/>
          <p:nvPr/>
        </p:nvSpPr>
        <p:spPr>
          <a:xfrm>
            <a:off x="170001" y="6118637"/>
            <a:ext cx="8362439" cy="489828"/>
          </a:xfrm>
          <a:prstGeom prst="wedgeRoundRectCallout">
            <a:avLst>
              <a:gd name="adj1" fmla="val 14552"/>
              <a:gd name="adj2" fmla="val -9761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حذف الموقع ... </a:t>
            </a:r>
            <a:r>
              <a:rPr lang="ar-SA" sz="2400" dirty="0">
                <a:solidFill>
                  <a:srgbClr val="FF0000"/>
                </a:solidFill>
                <a:latin typeface="Traditional Arabic" panose="02020603050405020304" pitchFamily="18" charset="-78"/>
                <a:cs typeface="AF_Taif Normal" pitchFamily="2" charset="-78"/>
              </a:rPr>
              <a:t>لا يمكن التراجع إلا بالاتصال بالدعم الفني</a:t>
            </a:r>
          </a:p>
        </p:txBody>
      </p:sp>
      <p:sp>
        <p:nvSpPr>
          <p:cNvPr id="11" name="AutoShape 6">
            <a:extLst>
              <a:ext uri="{FF2B5EF4-FFF2-40B4-BE49-F238E27FC236}">
                <a16:creationId xmlns:a16="http://schemas.microsoft.com/office/drawing/2014/main" id="{2440A03B-F023-42E6-AC81-BB76A8113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127906"/>
            <a:ext cx="6472238" cy="800100"/>
          </a:xfrm>
          <a:prstGeom prst="roundRect">
            <a:avLst>
              <a:gd name="adj" fmla="val 4167"/>
            </a:avLst>
          </a:prstGeom>
          <a:solidFill>
            <a:srgbClr val="CEB966"/>
          </a:solidFill>
          <a:ln w="25400" cap="flat" cmpd="sng" algn="ctr">
            <a:solidFill>
              <a:srgbClr val="CEB966">
                <a:shade val="50000"/>
              </a:srgbClr>
            </a:solidFill>
            <a:prstDash val="solid"/>
            <a:headEnd/>
            <a:tailEnd/>
          </a:ln>
          <a:effectLst/>
        </p:spPr>
        <p:txBody>
          <a:bodyPr lIns="365760" anchor="ctr"/>
          <a:lstStyle/>
          <a:p>
            <a:pPr lvl="0" algn="ctr">
              <a:lnSpc>
                <a:spcPct val="85000"/>
              </a:lnSpc>
              <a:defRPr/>
            </a:pPr>
            <a:r>
              <a:rPr lang="ar-SA" sz="2800" b="1" kern="0" dirty="0">
                <a:solidFill>
                  <a:srgbClr val="000000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إضافة موقع جديد للحساب</a:t>
            </a:r>
          </a:p>
        </p:txBody>
      </p:sp>
      <p:sp>
        <p:nvSpPr>
          <p:cNvPr id="12" name="AutoShape 7">
            <a:extLst>
              <a:ext uri="{FF2B5EF4-FFF2-40B4-BE49-F238E27FC236}">
                <a16:creationId xmlns:a16="http://schemas.microsoft.com/office/drawing/2014/main" id="{AA591771-7097-47FE-A7E2-8457168CB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9267" y="259668"/>
            <a:ext cx="392112" cy="457200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kern="0" cap="small" dirty="0">
                <a:solidFill>
                  <a:prstClr val="black"/>
                </a:solidFill>
                <a:latin typeface="Arial Narrow" panose="020B0606020202030204" pitchFamily="34" charset="0"/>
                <a:ea typeface="BoutrosART" panose="020A0503020102020204" pitchFamily="18" charset="-78"/>
                <a:cs typeface="Traditional Arabic" panose="02020603050405020304" pitchFamily="18" charset="-78"/>
              </a:rPr>
              <a:t>2</a:t>
            </a:r>
            <a:endParaRPr kumimoji="0" lang="en-US" sz="2400" b="1" i="0" u="none" strike="noStrike" kern="0" cap="sm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66056452"/>
      </p:ext>
    </p:extLst>
  </p:cSld>
  <p:clrMapOvr>
    <a:masterClrMapping/>
  </p:clrMapOvr>
  <p:transition spd="med">
    <p:fade thruBlk="1"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1C7C7F5-5BA5-4875-9B37-BAC8879DCD86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algn="l" rtl="0"/>
            <a:r>
              <a:rPr lang="en-US" sz="1600" b="0" dirty="0" err="1"/>
              <a:t>ere's</a:t>
            </a:r>
            <a:r>
              <a:rPr lang="en-US" sz="1600" b="0" dirty="0"/>
              <a:t> a quick rundown of what we </a:t>
            </a:r>
            <a:r>
              <a:rPr lang="en-US" sz="1600" b="0" i="1" dirty="0"/>
              <a:t>can not</a:t>
            </a:r>
            <a:r>
              <a:rPr lang="en-US" sz="1600" b="0" dirty="0"/>
              <a:t> restore for you:</a:t>
            </a:r>
          </a:p>
          <a:p>
            <a:pPr algn="l" rtl="0"/>
            <a:r>
              <a:rPr lang="en-US" sz="1600" b="0" dirty="0"/>
              <a:t>Blog posts or drafts that were deleted</a:t>
            </a:r>
          </a:p>
          <a:p>
            <a:pPr algn="l" rtl="0"/>
            <a:r>
              <a:rPr lang="en-US" sz="1600" b="0" dirty="0">
                <a:hlinkClick r:id="rId2"/>
              </a:rPr>
              <a:t>Sections</a:t>
            </a:r>
            <a:r>
              <a:rPr lang="en-US" sz="1600" b="0" dirty="0"/>
              <a:t> deleted from a page.</a:t>
            </a:r>
          </a:p>
          <a:p>
            <a:pPr algn="l" rtl="0"/>
            <a:r>
              <a:rPr lang="en-US" sz="1600" b="0" dirty="0"/>
              <a:t>Contact Form entries that were deleted</a:t>
            </a:r>
          </a:p>
          <a:p>
            <a:pPr algn="l" rtl="0"/>
            <a:r>
              <a:rPr lang="en-US" sz="1600" b="0" dirty="0"/>
              <a:t>Uploaded images or files that were deleted</a:t>
            </a:r>
          </a:p>
          <a:p>
            <a:pPr algn="l" rtl="0"/>
            <a:r>
              <a:rPr lang="en-US" sz="1600" b="0" dirty="0"/>
              <a:t>Products or categories deleted from the Store</a:t>
            </a:r>
          </a:p>
          <a:p>
            <a:pPr algn="l" rtl="0"/>
            <a:r>
              <a:rPr lang="en-US" sz="1600" b="0" dirty="0"/>
              <a:t>Custom themes that have been deleted from the Themes tab</a:t>
            </a:r>
          </a:p>
          <a:p>
            <a:pPr algn="l" rtl="0"/>
            <a:r>
              <a:rPr lang="en-US" sz="1600" b="0" dirty="0"/>
              <a:t>Files/images deleted from the assets area of the code editor</a:t>
            </a:r>
          </a:p>
          <a:p>
            <a:pPr algn="l" rtl="0"/>
            <a:r>
              <a:rPr lang="en-US" sz="1600" b="0" dirty="0"/>
              <a:t>Elements deleted from a page</a:t>
            </a:r>
          </a:p>
          <a:p>
            <a:pPr algn="l" rtl="0"/>
            <a:r>
              <a:rPr lang="en-US" sz="1600" b="0" dirty="0"/>
              <a:t>Members and Member Groups deleted from Settings &gt; Members</a:t>
            </a:r>
          </a:p>
          <a:p>
            <a:pPr algn="l" rtl="0"/>
            <a:r>
              <a:rPr lang="en-US" sz="1600" b="0" dirty="0"/>
              <a:t>Apps from the App Center that you removed via Settings &gt; My Apps (you can just re-add them from the </a:t>
            </a:r>
            <a:r>
              <a:rPr lang="en-US" sz="1600" b="0" dirty="0">
                <a:hlinkClick r:id="rId3"/>
              </a:rPr>
              <a:t>App Center</a:t>
            </a:r>
            <a:r>
              <a:rPr lang="en-US" sz="1600" b="0" dirty="0"/>
              <a:t>, though)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8AB9979-5311-48F9-8082-35D08760AEA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ar-SA" sz="2000" b="0" dirty="0">
                <a:cs typeface="AF_Taif Normal" pitchFamily="2" charset="-78"/>
              </a:rPr>
              <a:t>محتويات لا يمكن التراجع عن حذفها و لا يمكن لفريق الدعم الفني المساعدة في استرجاعها أيضاً: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ar-SA" sz="2000" b="0" dirty="0">
                <a:cs typeface="AF_Taif Normal" pitchFamily="2" charset="-78"/>
              </a:rPr>
              <a:t>كتابات صفحات المدونة.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ar-SA" sz="2000" b="0" dirty="0">
                <a:cs typeface="AF_Taif Normal" pitchFamily="2" charset="-78"/>
              </a:rPr>
              <a:t>نموذج التواصل.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ar-SA" sz="2000" b="0" dirty="0">
                <a:cs typeface="AF_Taif Normal" pitchFamily="2" charset="-78"/>
              </a:rPr>
              <a:t>الملفات و الصور بعد حذفها من الصفحة.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ar-SA" sz="2000" b="0" dirty="0">
                <a:cs typeface="AF_Taif Normal" pitchFamily="2" charset="-78"/>
              </a:rPr>
              <a:t> منتج تم حذفه من المتجر.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ar-SA" sz="2000" b="0" dirty="0">
                <a:cs typeface="AF_Taif Normal" pitchFamily="2" charset="-78"/>
              </a:rPr>
              <a:t>سمة مخصصة تم حذفها.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ar-SA" sz="2000" b="0" dirty="0">
                <a:cs typeface="AF_Taif Normal" pitchFamily="2" charset="-78"/>
              </a:rPr>
              <a:t>عنصر من صفحة.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ar-SA" sz="2000" b="0" dirty="0">
                <a:cs typeface="AF_Taif Normal" pitchFamily="2" charset="-78"/>
              </a:rPr>
              <a:t>التطبيقات المضافة.</a:t>
            </a:r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48212654-F350-4EDE-9E3F-A6C5F7842B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prstGeom prst="roundRect">
            <a:avLst>
              <a:gd name="adj" fmla="val 4167"/>
            </a:avLst>
          </a:prstGeom>
          <a:solidFill>
            <a:srgbClr val="CEB966"/>
          </a:solidFill>
          <a:ln w="25400" cap="flat" cmpd="sng" algn="ctr">
            <a:solidFill>
              <a:srgbClr val="CEB966">
                <a:shade val="50000"/>
              </a:srgbClr>
            </a:solidFill>
            <a:prstDash val="solid"/>
            <a:headEnd/>
            <a:tailEnd/>
          </a:ln>
          <a:effectLst/>
        </p:spPr>
        <p:txBody>
          <a:bodyPr lIns="365760" anchor="ctr"/>
          <a:lstStyle/>
          <a:p>
            <a:pPr lvl="0" algn="ctr">
              <a:lnSpc>
                <a:spcPct val="85000"/>
              </a:lnSpc>
              <a:defRPr/>
            </a:pPr>
            <a:r>
              <a:rPr lang="ar-SA" sz="2800" dirty="0">
                <a:cs typeface="AF_Taif Normal" pitchFamily="2" charset="-78"/>
              </a:rPr>
              <a:t>محتويات لا يمكن التراجع عن حذفها</a:t>
            </a:r>
            <a:endParaRPr lang="ar-SA" sz="2800" b="1" kern="0" dirty="0">
              <a:solidFill>
                <a:srgbClr val="000000"/>
              </a:solidFill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58857502"/>
      </p:ext>
    </p:extLst>
  </p:cSld>
  <p:clrMapOvr>
    <a:masterClrMapping/>
  </p:clrMapOvr>
  <p:transition spd="med">
    <p:fade thruBlk="1"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45B9CB0-71B5-4A25-993D-D5BD92B98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988204"/>
            <a:ext cx="3600400" cy="4001618"/>
          </a:xfrm>
          <a:prstGeom prst="rect">
            <a:avLst/>
          </a:prstGeom>
        </p:spPr>
      </p:pic>
      <p:sp>
        <p:nvSpPr>
          <p:cNvPr id="6" name="وسيلة شرح مستطيلة مستديرة الزوايا 7">
            <a:extLst>
              <a:ext uri="{FF2B5EF4-FFF2-40B4-BE49-F238E27FC236}">
                <a16:creationId xmlns:a16="http://schemas.microsoft.com/office/drawing/2014/main" id="{081CC5E5-0195-4288-9104-A73D95112CC7}"/>
              </a:ext>
            </a:extLst>
          </p:cNvPr>
          <p:cNvSpPr/>
          <p:nvPr/>
        </p:nvSpPr>
        <p:spPr>
          <a:xfrm>
            <a:off x="971600" y="1100888"/>
            <a:ext cx="2808312" cy="418058"/>
          </a:xfrm>
          <a:prstGeom prst="wedgeRoundRectCallout">
            <a:avLst>
              <a:gd name="adj1" fmla="val -39269"/>
              <a:gd name="adj2" fmla="val 20659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اضغط على السهم</a:t>
            </a:r>
          </a:p>
        </p:txBody>
      </p:sp>
      <p:sp>
        <p:nvSpPr>
          <p:cNvPr id="7" name="وسيلة شرح مستطيلة مستديرة الزوايا 7">
            <a:extLst>
              <a:ext uri="{FF2B5EF4-FFF2-40B4-BE49-F238E27FC236}">
                <a16:creationId xmlns:a16="http://schemas.microsoft.com/office/drawing/2014/main" id="{4688A972-DBB1-403F-AE23-7930E3BC987A}"/>
              </a:ext>
            </a:extLst>
          </p:cNvPr>
          <p:cNvSpPr/>
          <p:nvPr/>
        </p:nvSpPr>
        <p:spPr>
          <a:xfrm>
            <a:off x="3851920" y="2297007"/>
            <a:ext cx="4104456" cy="504056"/>
          </a:xfrm>
          <a:prstGeom prst="wedgeRoundRectCallout">
            <a:avLst>
              <a:gd name="adj1" fmla="val -63298"/>
              <a:gd name="adj2" fmla="val 5971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حدد فيما لو أردت نسخ أو نقل العنصر</a:t>
            </a:r>
          </a:p>
        </p:txBody>
      </p:sp>
      <p:sp>
        <p:nvSpPr>
          <p:cNvPr id="9" name="وسيلة شرح مستطيلة مستديرة الزوايا 7">
            <a:extLst>
              <a:ext uri="{FF2B5EF4-FFF2-40B4-BE49-F238E27FC236}">
                <a16:creationId xmlns:a16="http://schemas.microsoft.com/office/drawing/2014/main" id="{6F781A0B-A8E3-42F7-BE3F-3CDA212F1094}"/>
              </a:ext>
            </a:extLst>
          </p:cNvPr>
          <p:cNvSpPr/>
          <p:nvPr/>
        </p:nvSpPr>
        <p:spPr>
          <a:xfrm>
            <a:off x="3851920" y="3861261"/>
            <a:ext cx="4104456" cy="418058"/>
          </a:xfrm>
          <a:prstGeom prst="wedgeRoundRectCallout">
            <a:avLst>
              <a:gd name="adj1" fmla="val -61497"/>
              <a:gd name="adj2" fmla="val -409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حدد الوجهة</a:t>
            </a:r>
          </a:p>
        </p:txBody>
      </p:sp>
      <p:sp>
        <p:nvSpPr>
          <p:cNvPr id="11" name="AutoShape 6">
            <a:extLst>
              <a:ext uri="{FF2B5EF4-FFF2-40B4-BE49-F238E27FC236}">
                <a16:creationId xmlns:a16="http://schemas.microsoft.com/office/drawing/2014/main" id="{2440A03B-F023-42E6-AC81-BB76A8113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127906"/>
            <a:ext cx="6472238" cy="800100"/>
          </a:xfrm>
          <a:prstGeom prst="roundRect">
            <a:avLst>
              <a:gd name="adj" fmla="val 4167"/>
            </a:avLst>
          </a:prstGeom>
          <a:solidFill>
            <a:srgbClr val="CEB966"/>
          </a:solidFill>
          <a:ln w="25400" cap="flat" cmpd="sng" algn="ctr">
            <a:solidFill>
              <a:srgbClr val="CEB966">
                <a:shade val="50000"/>
              </a:srgbClr>
            </a:solidFill>
            <a:prstDash val="solid"/>
            <a:headEnd/>
            <a:tailEnd/>
          </a:ln>
          <a:effectLst/>
        </p:spPr>
        <p:txBody>
          <a:bodyPr lIns="365760" anchor="ctr"/>
          <a:lstStyle/>
          <a:p>
            <a:pPr lvl="0" algn="ctr">
              <a:lnSpc>
                <a:spcPct val="85000"/>
              </a:lnSpc>
              <a:defRPr/>
            </a:pPr>
            <a:r>
              <a:rPr lang="ar-SA" sz="2800" b="1" kern="0" dirty="0">
                <a:solidFill>
                  <a:srgbClr val="000000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نقل عنصر من صفحة</a:t>
            </a:r>
          </a:p>
        </p:txBody>
      </p:sp>
      <p:sp>
        <p:nvSpPr>
          <p:cNvPr id="12" name="AutoShape 7">
            <a:extLst>
              <a:ext uri="{FF2B5EF4-FFF2-40B4-BE49-F238E27FC236}">
                <a16:creationId xmlns:a16="http://schemas.microsoft.com/office/drawing/2014/main" id="{AA591771-7097-47FE-A7E2-8457168CB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9267" y="259668"/>
            <a:ext cx="392112" cy="457200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kern="0" cap="small" dirty="0">
                <a:solidFill>
                  <a:prstClr val="black"/>
                </a:solidFill>
                <a:latin typeface="Arial Narrow" panose="020B0606020202030204" pitchFamily="34" charset="0"/>
                <a:ea typeface="BoutrosART" panose="020A0503020102020204" pitchFamily="18" charset="-78"/>
                <a:cs typeface="Traditional Arabic" panose="02020603050405020304" pitchFamily="18" charset="-78"/>
              </a:rPr>
              <a:t>2</a:t>
            </a:r>
            <a:endParaRPr kumimoji="0" lang="en-US" sz="2400" b="1" i="0" u="none" strike="noStrike" kern="0" cap="sm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19116613"/>
      </p:ext>
    </p:extLst>
  </p:cSld>
  <p:clrMapOvr>
    <a:masterClrMapping/>
  </p:clrMapOvr>
  <p:transition spd="med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169224" cy="7780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ar-SA" sz="2800" dirty="0">
                <a:solidFill>
                  <a:schemeClr val="dk1"/>
                </a:solidFill>
                <a:latin typeface="+mn-lt"/>
                <a:ea typeface="+mn-ea"/>
                <a:cs typeface="AF_Taif Normal" pitchFamily="2" charset="-78"/>
              </a:rPr>
              <a:t>ميزات </a:t>
            </a:r>
            <a:r>
              <a:rPr lang="ar-SA" sz="28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AF_Taif Normal" pitchFamily="2" charset="-78"/>
              </a:rPr>
              <a:t>ويبلي </a:t>
            </a:r>
            <a:r>
              <a:rPr lang="en-US" sz="28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AF_Taif Normal" pitchFamily="2" charset="-78"/>
              </a:rPr>
              <a:t>Weebly</a:t>
            </a:r>
            <a:endParaRPr lang="ar-SA" sz="2800" dirty="0">
              <a:solidFill>
                <a:schemeClr val="dk1"/>
              </a:solidFill>
              <a:latin typeface="+mn-lt"/>
              <a:ea typeface="+mn-ea"/>
              <a:cs typeface="AF_Taif Normal" pitchFamily="2" charset="-78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457200" y="1417638"/>
            <a:ext cx="8229600" cy="154087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ar-SA" dirty="0">
                <a:cs typeface="AF_Taif Normal" pitchFamily="2" charset="-78"/>
              </a:rPr>
              <a:t>أكثر من 30 مليون مستخدم.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ar-SA" dirty="0">
                <a:cs typeface="AF_Taif Normal" pitchFamily="2" charset="-78"/>
              </a:rPr>
              <a:t> أكثر من 40 مليون موقع.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ar-SA" dirty="0">
                <a:cs typeface="AF_Taif Normal" pitchFamily="2" charset="-78"/>
              </a:rPr>
              <a:t> أكثر من 325 مليون زيارة شهرية فريدة.</a:t>
            </a:r>
          </a:p>
        </p:txBody>
      </p:sp>
      <p:pic>
        <p:nvPicPr>
          <p:cNvPr id="59394" name="Picture 2" descr="Weebly Reviewed: Pros &amp; Cons of Using Weebly"/>
          <p:cNvPicPr>
            <a:picLocks noChangeAspect="1" noChangeArrowheads="1"/>
          </p:cNvPicPr>
          <p:nvPr/>
        </p:nvPicPr>
        <p:blipFill>
          <a:blip r:embed="rId3"/>
          <a:srcRect l="18000" r="17499" b="41249"/>
          <a:stretch>
            <a:fillRect/>
          </a:stretch>
        </p:blipFill>
        <p:spPr bwMode="auto">
          <a:xfrm>
            <a:off x="323528" y="1839311"/>
            <a:ext cx="3071834" cy="1119206"/>
          </a:xfrm>
          <a:prstGeom prst="rect">
            <a:avLst/>
          </a:prstGeom>
          <a:noFill/>
        </p:spPr>
      </p:pic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86F33665-5737-4EB1-89AD-256D6059DAD4}"/>
              </a:ext>
            </a:extLst>
          </p:cNvPr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pic>
        <p:nvPicPr>
          <p:cNvPr id="3074" name="Picture 2" descr="نتيجة بحث الصور عن ‪visitors‬‏">
            <a:extLst>
              <a:ext uri="{FF2B5EF4-FFF2-40B4-BE49-F238E27FC236}">
                <a16:creationId xmlns:a16="http://schemas.microsoft.com/office/drawing/2014/main" id="{CEC00018-E678-4BE4-B6F5-E14485E12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212976"/>
            <a:ext cx="4801518" cy="354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9FB415A-BAE4-4073-ADC9-089CCEFEF6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51" t="26200" r="60237" b="45800"/>
          <a:stretch/>
        </p:blipFill>
        <p:spPr>
          <a:xfrm>
            <a:off x="179512" y="1916832"/>
            <a:ext cx="3168352" cy="4224470"/>
          </a:xfrm>
          <a:prstGeom prst="rect">
            <a:avLst/>
          </a:prstGeom>
        </p:spPr>
      </p:pic>
      <p:sp>
        <p:nvSpPr>
          <p:cNvPr id="6" name="وسيلة شرح مستطيلة مستديرة الزوايا 7">
            <a:extLst>
              <a:ext uri="{FF2B5EF4-FFF2-40B4-BE49-F238E27FC236}">
                <a16:creationId xmlns:a16="http://schemas.microsoft.com/office/drawing/2014/main" id="{081CC5E5-0195-4288-9104-A73D95112CC7}"/>
              </a:ext>
            </a:extLst>
          </p:cNvPr>
          <p:cNvSpPr/>
          <p:nvPr/>
        </p:nvSpPr>
        <p:spPr>
          <a:xfrm>
            <a:off x="359532" y="1052736"/>
            <a:ext cx="2808312" cy="504056"/>
          </a:xfrm>
          <a:prstGeom prst="wedgeRoundRectCallout">
            <a:avLst>
              <a:gd name="adj1" fmla="val -37593"/>
              <a:gd name="adj2" fmla="val 12922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اضغط على السهم</a:t>
            </a:r>
          </a:p>
        </p:txBody>
      </p:sp>
      <p:sp>
        <p:nvSpPr>
          <p:cNvPr id="7" name="وسيلة شرح مستطيلة مستديرة الزوايا 7">
            <a:extLst>
              <a:ext uri="{FF2B5EF4-FFF2-40B4-BE49-F238E27FC236}">
                <a16:creationId xmlns:a16="http://schemas.microsoft.com/office/drawing/2014/main" id="{4688A972-DBB1-403F-AE23-7930E3BC987A}"/>
              </a:ext>
            </a:extLst>
          </p:cNvPr>
          <p:cNvSpPr/>
          <p:nvPr/>
        </p:nvSpPr>
        <p:spPr>
          <a:xfrm>
            <a:off x="3851920" y="2297007"/>
            <a:ext cx="4104456" cy="504056"/>
          </a:xfrm>
          <a:prstGeom prst="wedgeRoundRectCallout">
            <a:avLst>
              <a:gd name="adj1" fmla="val -63298"/>
              <a:gd name="adj2" fmla="val 5971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حدد نسخ العنصر </a:t>
            </a:r>
            <a:r>
              <a:rPr lang="en-US" sz="20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Copy</a:t>
            </a:r>
            <a:endParaRPr lang="ar-SA" sz="2000" dirty="0">
              <a:solidFill>
                <a:prstClr val="black"/>
              </a:solidFill>
              <a:latin typeface="Traditional Arabic" panose="02020603050405020304" pitchFamily="18" charset="-78"/>
              <a:cs typeface="AF_Taif Normal" pitchFamily="2" charset="-78"/>
            </a:endParaRPr>
          </a:p>
        </p:txBody>
      </p:sp>
      <p:sp>
        <p:nvSpPr>
          <p:cNvPr id="9" name="وسيلة شرح مستطيلة مستديرة الزوايا 7">
            <a:extLst>
              <a:ext uri="{FF2B5EF4-FFF2-40B4-BE49-F238E27FC236}">
                <a16:creationId xmlns:a16="http://schemas.microsoft.com/office/drawing/2014/main" id="{6F781A0B-A8E3-42F7-BE3F-3CDA212F1094}"/>
              </a:ext>
            </a:extLst>
          </p:cNvPr>
          <p:cNvSpPr/>
          <p:nvPr/>
        </p:nvSpPr>
        <p:spPr>
          <a:xfrm>
            <a:off x="3275856" y="4293096"/>
            <a:ext cx="4104456" cy="418058"/>
          </a:xfrm>
          <a:prstGeom prst="wedgeRoundRectCallout">
            <a:avLst>
              <a:gd name="adj1" fmla="val -61497"/>
              <a:gd name="adj2" fmla="val -409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حدد الصفحة الوجهة</a:t>
            </a:r>
          </a:p>
        </p:txBody>
      </p:sp>
      <p:sp>
        <p:nvSpPr>
          <p:cNvPr id="11" name="AutoShape 6">
            <a:extLst>
              <a:ext uri="{FF2B5EF4-FFF2-40B4-BE49-F238E27FC236}">
                <a16:creationId xmlns:a16="http://schemas.microsoft.com/office/drawing/2014/main" id="{2440A03B-F023-42E6-AC81-BB76A8113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127906"/>
            <a:ext cx="6472238" cy="800100"/>
          </a:xfrm>
          <a:prstGeom prst="roundRect">
            <a:avLst>
              <a:gd name="adj" fmla="val 4167"/>
            </a:avLst>
          </a:prstGeom>
          <a:solidFill>
            <a:srgbClr val="CEB966"/>
          </a:solidFill>
          <a:ln w="25400" cap="flat" cmpd="sng" algn="ctr">
            <a:solidFill>
              <a:srgbClr val="CEB966">
                <a:shade val="50000"/>
              </a:srgbClr>
            </a:solidFill>
            <a:prstDash val="solid"/>
            <a:headEnd/>
            <a:tailEnd/>
          </a:ln>
          <a:effectLst/>
        </p:spPr>
        <p:txBody>
          <a:bodyPr lIns="365760" anchor="ctr"/>
          <a:lstStyle/>
          <a:p>
            <a:pPr lvl="0" algn="ctr">
              <a:lnSpc>
                <a:spcPct val="85000"/>
              </a:lnSpc>
              <a:defRPr/>
            </a:pPr>
            <a:r>
              <a:rPr lang="ar-SA" sz="2800" b="1" kern="0" dirty="0">
                <a:solidFill>
                  <a:srgbClr val="000000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نقل عنصر من صفحة</a:t>
            </a:r>
          </a:p>
        </p:txBody>
      </p:sp>
      <p:sp>
        <p:nvSpPr>
          <p:cNvPr id="12" name="AutoShape 7">
            <a:extLst>
              <a:ext uri="{FF2B5EF4-FFF2-40B4-BE49-F238E27FC236}">
                <a16:creationId xmlns:a16="http://schemas.microsoft.com/office/drawing/2014/main" id="{AA591771-7097-47FE-A7E2-8457168CB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9267" y="259668"/>
            <a:ext cx="392112" cy="457200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kern="0" cap="small" dirty="0">
                <a:solidFill>
                  <a:prstClr val="black"/>
                </a:solidFill>
                <a:latin typeface="Arial Narrow" panose="020B0606020202030204" pitchFamily="34" charset="0"/>
                <a:ea typeface="BoutrosART" panose="020A0503020102020204" pitchFamily="18" charset="-78"/>
                <a:cs typeface="Traditional Arabic" panose="02020603050405020304" pitchFamily="18" charset="-78"/>
              </a:rPr>
              <a:t>2</a:t>
            </a:r>
            <a:endParaRPr kumimoji="0" lang="en-US" sz="2400" b="1" i="0" u="none" strike="noStrike" kern="0" cap="sm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0" name="قوس كبير أيمن 9">
            <a:extLst>
              <a:ext uri="{FF2B5EF4-FFF2-40B4-BE49-F238E27FC236}">
                <a16:creationId xmlns:a16="http://schemas.microsoft.com/office/drawing/2014/main" id="{8AF5316E-677F-4357-84B4-F1D1D06119B0}"/>
              </a:ext>
            </a:extLst>
          </p:cNvPr>
          <p:cNvSpPr/>
          <p:nvPr/>
        </p:nvSpPr>
        <p:spPr>
          <a:xfrm>
            <a:off x="1475656" y="4029067"/>
            <a:ext cx="889484" cy="1512168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وسيلة شرح مستطيلة مستديرة الزوايا 7">
            <a:extLst>
              <a:ext uri="{FF2B5EF4-FFF2-40B4-BE49-F238E27FC236}">
                <a16:creationId xmlns:a16="http://schemas.microsoft.com/office/drawing/2014/main" id="{AC8B1ADC-EFDD-4C47-8057-E05758EB5D37}"/>
              </a:ext>
            </a:extLst>
          </p:cNvPr>
          <p:cNvSpPr/>
          <p:nvPr/>
        </p:nvSpPr>
        <p:spPr>
          <a:xfrm>
            <a:off x="2987824" y="3429000"/>
            <a:ext cx="4104456" cy="418058"/>
          </a:xfrm>
          <a:prstGeom prst="wedgeRoundRectCallout">
            <a:avLst>
              <a:gd name="adj1" fmla="val -61497"/>
              <a:gd name="adj2" fmla="val -409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للنسخ في نفس هذه الصفحة</a:t>
            </a:r>
          </a:p>
        </p:txBody>
      </p:sp>
    </p:spTree>
    <p:extLst>
      <p:ext uri="{BB962C8B-B14F-4D97-AF65-F5344CB8AC3E}">
        <p14:creationId xmlns:p14="http://schemas.microsoft.com/office/powerpoint/2010/main" val="3295437387"/>
      </p:ext>
    </p:extLst>
  </p:cSld>
  <p:clrMapOvr>
    <a:masterClrMapping/>
  </p:clrMapOvr>
  <p:transition spd="med">
    <p:fade thruBlk="1"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4E01748-694C-4D8A-8888-391B08FDB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57" y="1178785"/>
            <a:ext cx="4286250" cy="1990725"/>
          </a:xfrm>
          <a:prstGeom prst="rect">
            <a:avLst/>
          </a:prstGeom>
        </p:spPr>
      </p:pic>
      <p:sp>
        <p:nvSpPr>
          <p:cNvPr id="6" name="وسيلة شرح مستطيلة مستديرة الزوايا 7">
            <a:extLst>
              <a:ext uri="{FF2B5EF4-FFF2-40B4-BE49-F238E27FC236}">
                <a16:creationId xmlns:a16="http://schemas.microsoft.com/office/drawing/2014/main" id="{081CC5E5-0195-4288-9104-A73D95112CC7}"/>
              </a:ext>
            </a:extLst>
          </p:cNvPr>
          <p:cNvSpPr/>
          <p:nvPr/>
        </p:nvSpPr>
        <p:spPr>
          <a:xfrm>
            <a:off x="251520" y="2826057"/>
            <a:ext cx="2808312" cy="504056"/>
          </a:xfrm>
          <a:prstGeom prst="wedgeRoundRectCallout">
            <a:avLst>
              <a:gd name="adj1" fmla="val -26819"/>
              <a:gd name="adj2" fmla="val -12154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اضغط على السهم</a:t>
            </a:r>
          </a:p>
        </p:txBody>
      </p:sp>
      <p:sp>
        <p:nvSpPr>
          <p:cNvPr id="7" name="وسيلة شرح مستطيلة مستديرة الزوايا 7">
            <a:extLst>
              <a:ext uri="{FF2B5EF4-FFF2-40B4-BE49-F238E27FC236}">
                <a16:creationId xmlns:a16="http://schemas.microsoft.com/office/drawing/2014/main" id="{4688A972-DBB1-403F-AE23-7930E3BC987A}"/>
              </a:ext>
            </a:extLst>
          </p:cNvPr>
          <p:cNvSpPr/>
          <p:nvPr/>
        </p:nvSpPr>
        <p:spPr>
          <a:xfrm>
            <a:off x="3851920" y="2297007"/>
            <a:ext cx="4104456" cy="504056"/>
          </a:xfrm>
          <a:prstGeom prst="wedgeRoundRectCallout">
            <a:avLst>
              <a:gd name="adj1" fmla="val -63298"/>
              <a:gd name="adj2" fmla="val 5971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حدد نسخ العنصر </a:t>
            </a:r>
            <a:r>
              <a:rPr lang="en-US" sz="20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Copy</a:t>
            </a:r>
            <a:endParaRPr lang="ar-SA" sz="2000" dirty="0">
              <a:solidFill>
                <a:prstClr val="black"/>
              </a:solidFill>
              <a:latin typeface="Traditional Arabic" panose="02020603050405020304" pitchFamily="18" charset="-78"/>
              <a:cs typeface="AF_Taif Normal" pitchFamily="2" charset="-78"/>
            </a:endParaRPr>
          </a:p>
        </p:txBody>
      </p:sp>
      <p:sp>
        <p:nvSpPr>
          <p:cNvPr id="9" name="وسيلة شرح مستطيلة مستديرة الزوايا 7">
            <a:extLst>
              <a:ext uri="{FF2B5EF4-FFF2-40B4-BE49-F238E27FC236}">
                <a16:creationId xmlns:a16="http://schemas.microsoft.com/office/drawing/2014/main" id="{6F781A0B-A8E3-42F7-BE3F-3CDA212F1094}"/>
              </a:ext>
            </a:extLst>
          </p:cNvPr>
          <p:cNvSpPr/>
          <p:nvPr/>
        </p:nvSpPr>
        <p:spPr>
          <a:xfrm>
            <a:off x="3275856" y="4293096"/>
            <a:ext cx="4104456" cy="418058"/>
          </a:xfrm>
          <a:prstGeom prst="wedgeRoundRectCallout">
            <a:avLst>
              <a:gd name="adj1" fmla="val -61497"/>
              <a:gd name="adj2" fmla="val -409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حدد الصفحة الوجهة</a:t>
            </a:r>
          </a:p>
        </p:txBody>
      </p:sp>
      <p:sp>
        <p:nvSpPr>
          <p:cNvPr id="11" name="AutoShape 6">
            <a:extLst>
              <a:ext uri="{FF2B5EF4-FFF2-40B4-BE49-F238E27FC236}">
                <a16:creationId xmlns:a16="http://schemas.microsoft.com/office/drawing/2014/main" id="{2440A03B-F023-42E6-AC81-BB76A8113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127906"/>
            <a:ext cx="6472238" cy="800100"/>
          </a:xfrm>
          <a:prstGeom prst="roundRect">
            <a:avLst>
              <a:gd name="adj" fmla="val 4167"/>
            </a:avLst>
          </a:prstGeom>
          <a:solidFill>
            <a:srgbClr val="CEB966"/>
          </a:solidFill>
          <a:ln w="25400" cap="flat" cmpd="sng" algn="ctr">
            <a:solidFill>
              <a:srgbClr val="CEB966">
                <a:shade val="50000"/>
              </a:srgbClr>
            </a:solidFill>
            <a:prstDash val="solid"/>
            <a:headEnd/>
            <a:tailEnd/>
          </a:ln>
          <a:effectLst/>
        </p:spPr>
        <p:txBody>
          <a:bodyPr lIns="365760" anchor="ctr"/>
          <a:lstStyle/>
          <a:p>
            <a:pPr lvl="0" algn="ctr">
              <a:lnSpc>
                <a:spcPct val="85000"/>
              </a:lnSpc>
              <a:defRPr/>
            </a:pPr>
            <a:r>
              <a:rPr lang="ar-SA" sz="2800" b="1" kern="0" dirty="0">
                <a:solidFill>
                  <a:srgbClr val="000000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حذف الحساب بالكامل – حساب تعليمي</a:t>
            </a:r>
          </a:p>
        </p:txBody>
      </p:sp>
      <p:sp>
        <p:nvSpPr>
          <p:cNvPr id="12" name="AutoShape 7">
            <a:extLst>
              <a:ext uri="{FF2B5EF4-FFF2-40B4-BE49-F238E27FC236}">
                <a16:creationId xmlns:a16="http://schemas.microsoft.com/office/drawing/2014/main" id="{AA591771-7097-47FE-A7E2-8457168CB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9267" y="259668"/>
            <a:ext cx="392112" cy="457200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kern="0" cap="small" dirty="0">
                <a:solidFill>
                  <a:prstClr val="black"/>
                </a:solidFill>
                <a:latin typeface="Arial Narrow" panose="020B0606020202030204" pitchFamily="34" charset="0"/>
                <a:ea typeface="BoutrosART" panose="020A0503020102020204" pitchFamily="18" charset="-78"/>
                <a:cs typeface="Traditional Arabic" panose="02020603050405020304" pitchFamily="18" charset="-78"/>
              </a:rPr>
              <a:t>2</a:t>
            </a:r>
            <a:endParaRPr kumimoji="0" lang="en-US" sz="2400" b="1" i="0" u="none" strike="noStrike" kern="0" cap="sm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0" name="قوس كبير أيمن 9">
            <a:extLst>
              <a:ext uri="{FF2B5EF4-FFF2-40B4-BE49-F238E27FC236}">
                <a16:creationId xmlns:a16="http://schemas.microsoft.com/office/drawing/2014/main" id="{8AF5316E-677F-4357-84B4-F1D1D06119B0}"/>
              </a:ext>
            </a:extLst>
          </p:cNvPr>
          <p:cNvSpPr/>
          <p:nvPr/>
        </p:nvSpPr>
        <p:spPr>
          <a:xfrm>
            <a:off x="5220072" y="4859759"/>
            <a:ext cx="889484" cy="1512168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وسيلة شرح مستطيلة مستديرة الزوايا 7">
            <a:extLst>
              <a:ext uri="{FF2B5EF4-FFF2-40B4-BE49-F238E27FC236}">
                <a16:creationId xmlns:a16="http://schemas.microsoft.com/office/drawing/2014/main" id="{AC8B1ADC-EFDD-4C47-8057-E05758EB5D37}"/>
              </a:ext>
            </a:extLst>
          </p:cNvPr>
          <p:cNvSpPr/>
          <p:nvPr/>
        </p:nvSpPr>
        <p:spPr>
          <a:xfrm>
            <a:off x="2987824" y="3429000"/>
            <a:ext cx="4104456" cy="418058"/>
          </a:xfrm>
          <a:prstGeom prst="wedgeRoundRectCallout">
            <a:avLst>
              <a:gd name="adj1" fmla="val -61497"/>
              <a:gd name="adj2" fmla="val -409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للنسخ في نفس هذه الصفحة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2205EC7-E176-4E60-A029-764C4E0EB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57" y="3275427"/>
            <a:ext cx="6059564" cy="346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185346"/>
      </p:ext>
    </p:extLst>
  </p:cSld>
  <p:clrMapOvr>
    <a:masterClrMapping/>
  </p:clrMapOvr>
  <p:transition spd="med">
    <p:fade thruBlk="1"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6">
            <a:extLst>
              <a:ext uri="{FF2B5EF4-FFF2-40B4-BE49-F238E27FC236}">
                <a16:creationId xmlns:a16="http://schemas.microsoft.com/office/drawing/2014/main" id="{2440A03B-F023-42E6-AC81-BB76A8113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127906"/>
            <a:ext cx="6472238" cy="800100"/>
          </a:xfrm>
          <a:prstGeom prst="roundRect">
            <a:avLst>
              <a:gd name="adj" fmla="val 4167"/>
            </a:avLst>
          </a:prstGeom>
          <a:solidFill>
            <a:srgbClr val="CEB966"/>
          </a:solidFill>
          <a:ln w="25400" cap="flat" cmpd="sng" algn="ctr">
            <a:solidFill>
              <a:srgbClr val="CEB966">
                <a:shade val="50000"/>
              </a:srgbClr>
            </a:solidFill>
            <a:prstDash val="solid"/>
            <a:headEnd/>
            <a:tailEnd/>
          </a:ln>
          <a:effectLst/>
        </p:spPr>
        <p:txBody>
          <a:bodyPr lIns="365760" anchor="ctr"/>
          <a:lstStyle/>
          <a:p>
            <a:pPr lvl="0" algn="ctr">
              <a:lnSpc>
                <a:spcPct val="85000"/>
              </a:lnSpc>
              <a:defRPr/>
            </a:pPr>
            <a:r>
              <a:rPr lang="ar-SA" sz="2800" b="1" kern="0" dirty="0">
                <a:solidFill>
                  <a:srgbClr val="000000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حذف الحساب بالكامل – حساب عام</a:t>
            </a:r>
          </a:p>
        </p:txBody>
      </p:sp>
      <p:sp>
        <p:nvSpPr>
          <p:cNvPr id="12" name="AutoShape 7">
            <a:extLst>
              <a:ext uri="{FF2B5EF4-FFF2-40B4-BE49-F238E27FC236}">
                <a16:creationId xmlns:a16="http://schemas.microsoft.com/office/drawing/2014/main" id="{AA591771-7097-47FE-A7E2-8457168CB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9267" y="259668"/>
            <a:ext cx="392112" cy="457200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kern="0" cap="small" dirty="0">
                <a:solidFill>
                  <a:prstClr val="black"/>
                </a:solidFill>
                <a:latin typeface="Arial Narrow" panose="020B0606020202030204" pitchFamily="34" charset="0"/>
                <a:ea typeface="BoutrosART" panose="020A0503020102020204" pitchFamily="18" charset="-78"/>
                <a:cs typeface="Traditional Arabic" panose="02020603050405020304" pitchFamily="18" charset="-78"/>
              </a:rPr>
              <a:t>2</a:t>
            </a:r>
            <a:endParaRPr kumimoji="0" lang="en-US" sz="2400" b="1" i="0" u="none" strike="noStrike" kern="0" cap="sm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20A8574-5DBD-4954-9F97-0F093D42C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03" y="1196753"/>
            <a:ext cx="5250801" cy="563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771614"/>
      </p:ext>
    </p:extLst>
  </p:cSld>
  <p:clrMapOvr>
    <a:masterClrMapping/>
  </p:clrMapOvr>
  <p:transition spd="med">
    <p:fade thruBlk="1"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6">
            <a:extLst>
              <a:ext uri="{FF2B5EF4-FFF2-40B4-BE49-F238E27FC236}">
                <a16:creationId xmlns:a16="http://schemas.microsoft.com/office/drawing/2014/main" id="{2440A03B-F023-42E6-AC81-BB76A8113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127906"/>
            <a:ext cx="6472238" cy="800100"/>
          </a:xfrm>
          <a:prstGeom prst="roundRect">
            <a:avLst>
              <a:gd name="adj" fmla="val 4167"/>
            </a:avLst>
          </a:prstGeom>
          <a:solidFill>
            <a:srgbClr val="CEB966"/>
          </a:solidFill>
          <a:ln w="25400" cap="flat" cmpd="sng" algn="ctr">
            <a:solidFill>
              <a:srgbClr val="CEB966">
                <a:shade val="50000"/>
              </a:srgbClr>
            </a:solidFill>
            <a:prstDash val="solid"/>
            <a:headEnd/>
            <a:tailEnd/>
          </a:ln>
          <a:effectLst/>
        </p:spPr>
        <p:txBody>
          <a:bodyPr lIns="365760" anchor="ctr"/>
          <a:lstStyle/>
          <a:p>
            <a:pPr lvl="0" algn="ctr">
              <a:lnSpc>
                <a:spcPct val="85000"/>
              </a:lnSpc>
              <a:defRPr/>
            </a:pPr>
            <a:r>
              <a:rPr lang="ar-SA" sz="2800" b="1" kern="0" dirty="0">
                <a:solidFill>
                  <a:srgbClr val="000000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حذف الحساب بالكامل – حساب عام</a:t>
            </a:r>
          </a:p>
        </p:txBody>
      </p:sp>
      <p:sp>
        <p:nvSpPr>
          <p:cNvPr id="12" name="AutoShape 7">
            <a:extLst>
              <a:ext uri="{FF2B5EF4-FFF2-40B4-BE49-F238E27FC236}">
                <a16:creationId xmlns:a16="http://schemas.microsoft.com/office/drawing/2014/main" id="{AA591771-7097-47FE-A7E2-8457168CB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9267" y="259668"/>
            <a:ext cx="392112" cy="457200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kern="0" cap="small" dirty="0">
                <a:solidFill>
                  <a:prstClr val="black"/>
                </a:solidFill>
                <a:latin typeface="Arial Narrow" panose="020B0606020202030204" pitchFamily="34" charset="0"/>
                <a:ea typeface="BoutrosART" panose="020A0503020102020204" pitchFamily="18" charset="-78"/>
                <a:cs typeface="Traditional Arabic" panose="02020603050405020304" pitchFamily="18" charset="-78"/>
              </a:rPr>
              <a:t>2</a:t>
            </a:r>
            <a:endParaRPr kumimoji="0" lang="en-US" sz="2400" b="1" i="0" u="none" strike="noStrike" kern="0" cap="sm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563B3E1F-6CB0-4D8A-9261-E1C4F96C1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" y="1772816"/>
            <a:ext cx="6729465" cy="476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391925"/>
      </p:ext>
    </p:extLst>
  </p:cSld>
  <p:clrMapOvr>
    <a:masterClrMapping/>
  </p:clrMapOvr>
  <p:transition spd="med">
    <p:fade thruBlk="1"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2204864"/>
            <a:ext cx="4896544" cy="762000"/>
          </a:xfrm>
        </p:spPr>
        <p:txBody>
          <a:bodyPr/>
          <a:lstStyle/>
          <a:p>
            <a:pPr algn="ctr"/>
            <a:r>
              <a:rPr lang="ar-SA" sz="2400" b="1" dirty="0">
                <a:solidFill>
                  <a:srgbClr val="000000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ويبلي الخاص بالتعليم</a:t>
            </a:r>
            <a:endParaRPr lang="en-US" dirty="0">
              <a:solidFill>
                <a:schemeClr val="tx1"/>
              </a:solidFill>
              <a:cs typeface="AGA Aladdin Regular" pitchFamily="2" charset="-78"/>
            </a:endParaRPr>
          </a:p>
        </p:txBody>
      </p:sp>
      <p:sp>
        <p:nvSpPr>
          <p:cNvPr id="5" name="عنوان 1"/>
          <p:cNvSpPr txBox="1">
            <a:spLocks/>
          </p:cNvSpPr>
          <p:nvPr/>
        </p:nvSpPr>
        <p:spPr>
          <a:xfrm>
            <a:off x="141642" y="96286"/>
            <a:ext cx="1262006" cy="560406"/>
          </a:xfrm>
          <a:prstGeom prst="roundRect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>
            <a:defPPr>
              <a:defRPr lang="en-US"/>
            </a:defPPr>
            <a:lvl1pPr algn="ctr" rtl="1" eaLnBrk="1" hangingPunct="1">
              <a:defRPr sz="3200" kern="0" cap="small">
                <a:solidFill>
                  <a:prstClr val="black"/>
                </a:solidFill>
                <a:latin typeface="A Thuluth" pitchFamily="2" charset="-78"/>
                <a:cs typeface="A Thuluth" pitchFamily="2" charset="-78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25 دقيقة</a:t>
            </a:r>
          </a:p>
        </p:txBody>
      </p:sp>
      <p:sp>
        <p:nvSpPr>
          <p:cNvPr id="8" name="شكل بيضاوي 7"/>
          <p:cNvSpPr/>
          <p:nvPr/>
        </p:nvSpPr>
        <p:spPr>
          <a:xfrm>
            <a:off x="8382000" y="5638800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pic>
        <p:nvPicPr>
          <p:cNvPr id="14" name="Picture 4" descr="C:\Users\Dell XPS 8100\Pictures\1432-06-26 صور تعليمية\45435 (8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990600"/>
            <a:ext cx="3443064" cy="34430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DBAA6818-0CD3-424F-A3F7-26360C446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3068960"/>
            <a:ext cx="4896544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1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1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2pPr>
            <a:lvl3pPr algn="l" rtl="1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3pPr>
            <a:lvl4pPr algn="l" rtl="1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4pPr>
            <a:lvl5pPr algn="l" rtl="1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5pPr>
            <a:lvl6pPr marL="457200" algn="l" rtl="1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6pPr>
            <a:lvl7pPr marL="914400" algn="l" rtl="1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7pPr>
            <a:lvl8pPr marL="1371600" algn="l" rtl="1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8pPr>
            <a:lvl9pPr marL="1828800" algn="l" rtl="1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Impact" pitchFamily="34" charset="0"/>
              </a:defRPr>
            </a:lvl9pPr>
          </a:lstStyle>
          <a:p>
            <a:pPr algn="ctr"/>
            <a:r>
              <a:rPr lang="ar-SA" sz="2400" b="1" kern="0" dirty="0">
                <a:solidFill>
                  <a:srgbClr val="000000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فصول</a:t>
            </a:r>
            <a:endParaRPr lang="en-US" kern="0" dirty="0">
              <a:solidFill>
                <a:schemeClr val="tx1"/>
              </a:solidFill>
              <a:cs typeface="AGA Aladdin Regular" pitchFamily="2" charset="-78"/>
            </a:endParaRPr>
          </a:p>
        </p:txBody>
      </p:sp>
      <p:pic>
        <p:nvPicPr>
          <p:cNvPr id="9218" name="Picture 2" descr="weebly logo">
            <a:extLst>
              <a:ext uri="{FF2B5EF4-FFF2-40B4-BE49-F238E27FC236}">
                <a16:creationId xmlns:a16="http://schemas.microsoft.com/office/drawing/2014/main" id="{51104C0B-5298-46A0-B5F6-1DAC1931C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71622">
            <a:off x="1582523" y="4988935"/>
            <a:ext cx="3241764" cy="106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910238"/>
      </p:ext>
    </p:extLst>
  </p:cSld>
  <p:clrMapOvr>
    <a:masterClrMapping/>
  </p:clrMapOvr>
  <p:transition spd="med">
    <p:fade thruBlk="1"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55576" y="181991"/>
            <a:ext cx="7467600" cy="65472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ar-SA" sz="3200" b="1" dirty="0">
                <a:solidFill>
                  <a:srgbClr val="000000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ويبلي الخاص بالتعليم</a:t>
            </a:r>
            <a:endParaRPr lang="ar-SA" sz="32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168126A-8919-4F28-A4DF-9D9C703AB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636912"/>
            <a:ext cx="8072462" cy="25766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200503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55576" y="181991"/>
            <a:ext cx="7467600" cy="65472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ar-SA" sz="3200" b="1" dirty="0">
                <a:solidFill>
                  <a:srgbClr val="000000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ويبلي الخاص بالتعليم</a:t>
            </a:r>
            <a:endParaRPr lang="ar-SA" sz="32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3BD4793-DAFC-4049-AF3D-1B798EF67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052736"/>
            <a:ext cx="6668622" cy="542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75045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55576" y="181991"/>
            <a:ext cx="7467600" cy="65472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ar-SA" sz="3200" b="1" dirty="0">
                <a:solidFill>
                  <a:srgbClr val="000000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ويبلي الخاص بالتعليم</a:t>
            </a:r>
            <a:endParaRPr lang="ar-SA" sz="32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01A4E91-C839-48E5-99DC-476822BAC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268760"/>
            <a:ext cx="7343775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2957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55576" y="181991"/>
            <a:ext cx="7467600" cy="65472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ar-SA" sz="3200" b="1" dirty="0">
                <a:solidFill>
                  <a:srgbClr val="000000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ويبلي الخاص بالتعليم</a:t>
            </a:r>
            <a:endParaRPr lang="ar-SA" sz="32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71C3363E-9862-4B88-AD4F-7ED1DF769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36" y="1268761"/>
            <a:ext cx="7802840" cy="528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97116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2204864"/>
            <a:ext cx="3678113" cy="762000"/>
          </a:xfrm>
        </p:spPr>
        <p:txBody>
          <a:bodyPr/>
          <a:lstStyle/>
          <a:p>
            <a:pPr algn="ctr"/>
            <a:r>
              <a:rPr lang="ar-SA" sz="2400" b="1" dirty="0">
                <a:solidFill>
                  <a:srgbClr val="000000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ويبلي الخاص بالتعليم</a:t>
            </a:r>
            <a:endParaRPr lang="en-US" dirty="0">
              <a:solidFill>
                <a:schemeClr val="tx1"/>
              </a:solidFill>
              <a:cs typeface="AGA Aladdin Regular" pitchFamily="2" charset="-78"/>
            </a:endParaRPr>
          </a:p>
        </p:txBody>
      </p:sp>
      <p:sp>
        <p:nvSpPr>
          <p:cNvPr id="5" name="عنوان 1"/>
          <p:cNvSpPr txBox="1">
            <a:spLocks/>
          </p:cNvSpPr>
          <p:nvPr/>
        </p:nvSpPr>
        <p:spPr>
          <a:xfrm>
            <a:off x="141642" y="96286"/>
            <a:ext cx="1262006" cy="560406"/>
          </a:xfrm>
          <a:prstGeom prst="roundRect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>
            <a:defPPr>
              <a:defRPr lang="en-US"/>
            </a:defPPr>
            <a:lvl1pPr algn="ctr" rtl="1" eaLnBrk="1" hangingPunct="1">
              <a:defRPr sz="3200" kern="0" cap="small">
                <a:solidFill>
                  <a:prstClr val="black"/>
                </a:solidFill>
                <a:latin typeface="A Thuluth" pitchFamily="2" charset="-78"/>
                <a:cs typeface="A Thuluth" pitchFamily="2" charset="-78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25 دقيقة</a:t>
            </a:r>
          </a:p>
        </p:txBody>
      </p:sp>
      <p:sp>
        <p:nvSpPr>
          <p:cNvPr id="8" name="شكل بيضاوي 7"/>
          <p:cNvSpPr/>
          <p:nvPr/>
        </p:nvSpPr>
        <p:spPr>
          <a:xfrm>
            <a:off x="8382000" y="5638800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pic>
        <p:nvPicPr>
          <p:cNvPr id="14" name="Picture 4" descr="C:\Users\Dell XPS 8100\Pictures\1432-06-26 صور تعليمية\45435 (8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990600"/>
            <a:ext cx="3443064" cy="34430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weebly logo">
            <a:extLst>
              <a:ext uri="{FF2B5EF4-FFF2-40B4-BE49-F238E27FC236}">
                <a16:creationId xmlns:a16="http://schemas.microsoft.com/office/drawing/2014/main" id="{51104C0B-5298-46A0-B5F6-1DAC1931C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71622">
            <a:off x="1582523" y="4988935"/>
            <a:ext cx="3241764" cy="106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نتيجة بحث الصور عن ‪weebly for education‬‏">
            <a:extLst>
              <a:ext uri="{FF2B5EF4-FFF2-40B4-BE49-F238E27FC236}">
                <a16:creationId xmlns:a16="http://schemas.microsoft.com/office/drawing/2014/main" id="{7107E790-9CDC-4FA6-B3A6-93D59E48A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1100890"/>
            <a:ext cx="5286375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013417"/>
      </p:ext>
    </p:extLst>
  </p:cSld>
  <p:clrMapOvr>
    <a:masterClrMapping/>
  </p:clrMapOvr>
  <p:transition spd="med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169224" cy="7780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ar-SA" sz="2400" dirty="0">
                <a:cs typeface="AF_Taif Normal" pitchFamily="2" charset="-78"/>
              </a:rPr>
              <a:t>ميزات </a:t>
            </a:r>
            <a:r>
              <a:rPr lang="ar-SA" sz="24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AF_Taif Normal" pitchFamily="2" charset="-78"/>
              </a:rPr>
              <a:t>ويبلي </a:t>
            </a:r>
            <a:r>
              <a:rPr lang="en-US" sz="24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AF_Taif Normal" pitchFamily="2" charset="-78"/>
              </a:rPr>
              <a:t>Weebly</a:t>
            </a:r>
            <a:endParaRPr lang="ar-SA" sz="2400" dirty="0">
              <a:solidFill>
                <a:schemeClr val="dk1"/>
              </a:solidFill>
              <a:latin typeface="+mn-lt"/>
              <a:ea typeface="+mn-ea"/>
              <a:cs typeface="AF_Taif Normal" pitchFamily="2" charset="-78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457200" y="1417638"/>
            <a:ext cx="8229600" cy="150730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ar-SA" dirty="0">
                <a:latin typeface="STCaiyun" panose="02010800040101010101" pitchFamily="2" charset="-122"/>
                <a:ea typeface="STCaiyun" panose="02010800040101010101" pitchFamily="2" charset="-122"/>
                <a:cs typeface="AF_Taif Normal" pitchFamily="2" charset="-78"/>
              </a:rPr>
              <a:t>متوفر للأجهزة الذكية و هي كافية لبناء موقع كامل (لماذا لا نريدها في دورات التدريب؟)</a:t>
            </a:r>
          </a:p>
        </p:txBody>
      </p:sp>
      <p:pic>
        <p:nvPicPr>
          <p:cNvPr id="59394" name="Picture 2" descr="Weebly Reviewed: Pros &amp; Cons of Using Weebly"/>
          <p:cNvPicPr>
            <a:picLocks noChangeAspect="1" noChangeArrowheads="1"/>
          </p:cNvPicPr>
          <p:nvPr/>
        </p:nvPicPr>
        <p:blipFill>
          <a:blip r:embed="rId3"/>
          <a:srcRect l="18000" r="17499" b="41249"/>
          <a:stretch>
            <a:fillRect/>
          </a:stretch>
        </p:blipFill>
        <p:spPr bwMode="auto">
          <a:xfrm>
            <a:off x="539552" y="1805738"/>
            <a:ext cx="3071834" cy="1119206"/>
          </a:xfrm>
          <a:prstGeom prst="rect">
            <a:avLst/>
          </a:prstGeom>
          <a:noFill/>
        </p:spPr>
      </p:pic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86F33665-5737-4EB1-89AD-256D6059DAD4}"/>
              </a:ext>
            </a:extLst>
          </p:cNvPr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005A523-13B5-4CAB-8439-D89E128355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3308274"/>
            <a:ext cx="8134350" cy="2247900"/>
          </a:xfrm>
          <a:prstGeom prst="rect">
            <a:avLst/>
          </a:prstGeom>
        </p:spPr>
      </p:pic>
      <p:pic>
        <p:nvPicPr>
          <p:cNvPr id="1026" name="Picture 2" descr="https://cdn2.editmysite.com/images/landing-pages/global/online-store/mobile/app-store@2x.png">
            <a:extLst>
              <a:ext uri="{FF2B5EF4-FFF2-40B4-BE49-F238E27FC236}">
                <a16:creationId xmlns:a16="http://schemas.microsoft.com/office/drawing/2014/main" id="{E92D7E74-3799-423E-8DBA-AD06D607B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791220"/>
            <a:ext cx="333375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dn2.editmysite.com/images/landing-pages/global/online-store/mobile/google-play@2x.png">
            <a:extLst>
              <a:ext uri="{FF2B5EF4-FFF2-40B4-BE49-F238E27FC236}">
                <a16:creationId xmlns:a16="http://schemas.microsoft.com/office/drawing/2014/main" id="{A33F1A8D-9C5D-48F2-BFFC-6019EB70C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5778070"/>
            <a:ext cx="333375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6605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55576" y="181991"/>
            <a:ext cx="7467600" cy="65472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ar-SA" sz="3200" dirty="0">
                <a:solidFill>
                  <a:srgbClr val="000000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ويبلي الخاص بالتعليم - إضافة الطلاب</a:t>
            </a:r>
            <a:endParaRPr lang="ar-SA" sz="3200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B4B1FE20-BDD4-4016-980D-A26211658F9E}"/>
              </a:ext>
            </a:extLst>
          </p:cNvPr>
          <p:cNvSpPr/>
          <p:nvPr/>
        </p:nvSpPr>
        <p:spPr>
          <a:xfrm>
            <a:off x="1547664" y="5805264"/>
            <a:ext cx="472490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/>
              <a:t>https://students.weebly.com/</a:t>
            </a:r>
            <a:endParaRPr lang="ar-SA" sz="2400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1B2CE77-7AB9-4C45-B883-7AAC8F645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40" y="1059666"/>
            <a:ext cx="7596336" cy="452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45792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55576" y="181991"/>
            <a:ext cx="7467600" cy="65472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ar-SA" sz="3200" dirty="0">
                <a:solidFill>
                  <a:srgbClr val="000000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ويبلي الخاص بالتعليم – </a:t>
            </a:r>
            <a:r>
              <a:rPr lang="en-US" sz="3200" dirty="0">
                <a:solidFill>
                  <a:srgbClr val="000000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G SUITE</a:t>
            </a:r>
            <a:endParaRPr lang="ar-SA" sz="3200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B4B1FE20-BDD4-4016-980D-A26211658F9E}"/>
              </a:ext>
            </a:extLst>
          </p:cNvPr>
          <p:cNvSpPr/>
          <p:nvPr/>
        </p:nvSpPr>
        <p:spPr>
          <a:xfrm>
            <a:off x="1979712" y="5559622"/>
            <a:ext cx="472490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/>
              <a:t>https://gsuite.google.com</a:t>
            </a:r>
            <a:endParaRPr lang="ar-SA" sz="2400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C52EF6D-30DD-4845-B152-4EB7A6EE1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541147"/>
            <a:ext cx="7164288" cy="37757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7124645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55576" y="181991"/>
            <a:ext cx="7467600" cy="65472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ar-SA" sz="3200" dirty="0">
                <a:solidFill>
                  <a:srgbClr val="000000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ويبلي الخاص بالتعليم – </a:t>
            </a:r>
            <a:r>
              <a:rPr lang="en-US" sz="3200" dirty="0">
                <a:solidFill>
                  <a:srgbClr val="000000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G SUITE</a:t>
            </a:r>
            <a:endParaRPr lang="ar-SA" sz="3200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D9C12AA9-8658-4DD2-8E15-B2AB072F9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767" y="1082482"/>
            <a:ext cx="5487144" cy="44770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F0A78BB2-0E51-4F42-B418-2DCB8EE6AB26}"/>
              </a:ext>
            </a:extLst>
          </p:cNvPr>
          <p:cNvSpPr/>
          <p:nvPr/>
        </p:nvSpPr>
        <p:spPr>
          <a:xfrm>
            <a:off x="2051720" y="5965049"/>
            <a:ext cx="472490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/>
              <a:t>https://gsuite.google.com</a:t>
            </a:r>
            <a:endParaRPr lang="ar-SA" sz="2400" dirty="0"/>
          </a:p>
        </p:txBody>
      </p:sp>
    </p:spTree>
    <p:extLst>
      <p:ext uri="{BB962C8B-B14F-4D97-AF65-F5344CB8AC3E}">
        <p14:creationId xmlns:p14="http://schemas.microsoft.com/office/powerpoint/2010/main" val="2505087920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55576" y="181991"/>
            <a:ext cx="7467600" cy="65472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ar-SA" sz="3200" b="1" dirty="0">
                <a:solidFill>
                  <a:srgbClr val="000000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ويبلي الخاص بالتعليم – دخول الطلاب</a:t>
            </a:r>
            <a:endParaRPr lang="ar-SA" sz="32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FF8A7B8-89E1-4805-9709-242E3FD65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880" y="1052736"/>
            <a:ext cx="6732240" cy="4164033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B4B1FE20-BDD4-4016-980D-A26211658F9E}"/>
              </a:ext>
            </a:extLst>
          </p:cNvPr>
          <p:cNvSpPr/>
          <p:nvPr/>
        </p:nvSpPr>
        <p:spPr>
          <a:xfrm>
            <a:off x="1547664" y="5805264"/>
            <a:ext cx="472490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/>
              <a:t>https://students.weebly.com/</a:t>
            </a:r>
            <a:endParaRPr lang="ar-SA" sz="2400" dirty="0"/>
          </a:p>
        </p:txBody>
      </p:sp>
    </p:spTree>
    <p:extLst>
      <p:ext uri="{BB962C8B-B14F-4D97-AF65-F5344CB8AC3E}">
        <p14:creationId xmlns:p14="http://schemas.microsoft.com/office/powerpoint/2010/main" val="389349408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55576" y="181991"/>
            <a:ext cx="7467600" cy="65472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ar-SA" sz="3200" dirty="0">
                <a:solidFill>
                  <a:srgbClr val="000000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ويبلي الخاص بالتعليم - إضافة الطلاب</a:t>
            </a:r>
            <a:endParaRPr lang="ar-SA" sz="3200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B4B1FE20-BDD4-4016-980D-A26211658F9E}"/>
              </a:ext>
            </a:extLst>
          </p:cNvPr>
          <p:cNvSpPr/>
          <p:nvPr/>
        </p:nvSpPr>
        <p:spPr>
          <a:xfrm>
            <a:off x="1547664" y="5805264"/>
            <a:ext cx="472490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/>
              <a:t>https://students.weebly.com/</a:t>
            </a:r>
            <a:endParaRPr lang="ar-SA" sz="2400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5EE9B48-8EE9-4AF6-B542-10CB6102A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782" y="1399936"/>
            <a:ext cx="6804248" cy="368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64440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2204864"/>
            <a:ext cx="4896544" cy="762000"/>
          </a:xfrm>
        </p:spPr>
        <p:txBody>
          <a:bodyPr/>
          <a:lstStyle/>
          <a:p>
            <a:pPr algn="ctr"/>
            <a:r>
              <a:rPr lang="ar-SA" sz="2400" b="1" dirty="0">
                <a:solidFill>
                  <a:srgbClr val="000000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مسح حسابك في ويبلي بصورة نهائية</a:t>
            </a:r>
            <a:endParaRPr lang="en-US" dirty="0">
              <a:solidFill>
                <a:schemeClr val="tx1"/>
              </a:solidFill>
              <a:cs typeface="AGA Aladdin Regular" pitchFamily="2" charset="-78"/>
            </a:endParaRPr>
          </a:p>
        </p:txBody>
      </p:sp>
      <p:sp>
        <p:nvSpPr>
          <p:cNvPr id="5" name="عنوان 1"/>
          <p:cNvSpPr txBox="1">
            <a:spLocks/>
          </p:cNvSpPr>
          <p:nvPr/>
        </p:nvSpPr>
        <p:spPr>
          <a:xfrm>
            <a:off x="141642" y="96286"/>
            <a:ext cx="1262006" cy="560406"/>
          </a:xfrm>
          <a:prstGeom prst="roundRect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>
            <a:defPPr>
              <a:defRPr lang="en-US"/>
            </a:defPPr>
            <a:lvl1pPr algn="ctr" rtl="1" eaLnBrk="1" hangingPunct="1">
              <a:defRPr sz="3200" kern="0" cap="small">
                <a:solidFill>
                  <a:prstClr val="black"/>
                </a:solidFill>
                <a:latin typeface="A Thuluth" pitchFamily="2" charset="-78"/>
                <a:cs typeface="A Thuluth" pitchFamily="2" charset="-78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0</a:t>
            </a:r>
          </a:p>
        </p:txBody>
      </p:sp>
      <p:sp>
        <p:nvSpPr>
          <p:cNvPr id="8" name="شكل بيضاوي 7"/>
          <p:cNvSpPr/>
          <p:nvPr/>
        </p:nvSpPr>
        <p:spPr>
          <a:xfrm>
            <a:off x="8382000" y="5638800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pic>
        <p:nvPicPr>
          <p:cNvPr id="14" name="Picture 4" descr="C:\Users\Dell XPS 8100\Pictures\1432-06-26 صور تعليمية\45435 (8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990600"/>
            <a:ext cx="3443064" cy="34430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weebly logo">
            <a:extLst>
              <a:ext uri="{FF2B5EF4-FFF2-40B4-BE49-F238E27FC236}">
                <a16:creationId xmlns:a16="http://schemas.microsoft.com/office/drawing/2014/main" id="{51104C0B-5298-46A0-B5F6-1DAC1931C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71622">
            <a:off x="1582523" y="4988935"/>
            <a:ext cx="3241764" cy="106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300704"/>
      </p:ext>
    </p:extLst>
  </p:cSld>
  <p:clrMapOvr>
    <a:masterClrMapping/>
  </p:clrMapOvr>
  <p:transition spd="med">
    <p:fade thruBlk="1"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55576" y="181991"/>
            <a:ext cx="7467600" cy="65472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ar-SA" sz="3200" dirty="0">
                <a:solidFill>
                  <a:srgbClr val="000000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ويبلي الخاص بالتعليم - إضافة الطلاب</a:t>
            </a:r>
            <a:endParaRPr lang="ar-SA" sz="3200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151AE88-4289-4461-97D5-9354DF047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152" y="4221088"/>
            <a:ext cx="8072462" cy="12911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80B66895-185A-40D0-BA91-0489551F7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557" y="1772816"/>
            <a:ext cx="7956376" cy="17354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سهم: لأسفل 7">
            <a:extLst>
              <a:ext uri="{FF2B5EF4-FFF2-40B4-BE49-F238E27FC236}">
                <a16:creationId xmlns:a16="http://schemas.microsoft.com/office/drawing/2014/main" id="{2C8BCCA5-C4A9-404D-8F21-3F64AA92CF9C}"/>
              </a:ext>
            </a:extLst>
          </p:cNvPr>
          <p:cNvSpPr/>
          <p:nvPr/>
        </p:nvSpPr>
        <p:spPr>
          <a:xfrm>
            <a:off x="2581164" y="3613148"/>
            <a:ext cx="3816424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CF040DA4-6873-443B-9AA4-C7D1AF1BF8C2}"/>
              </a:ext>
            </a:extLst>
          </p:cNvPr>
          <p:cNvSpPr/>
          <p:nvPr/>
        </p:nvSpPr>
        <p:spPr>
          <a:xfrm>
            <a:off x="4481383" y="2492896"/>
            <a:ext cx="954713" cy="2880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سهم: لأسفل 9">
            <a:extLst>
              <a:ext uri="{FF2B5EF4-FFF2-40B4-BE49-F238E27FC236}">
                <a16:creationId xmlns:a16="http://schemas.microsoft.com/office/drawing/2014/main" id="{86C79EBD-A688-43C6-B4E4-2648979F852A}"/>
              </a:ext>
            </a:extLst>
          </p:cNvPr>
          <p:cNvSpPr/>
          <p:nvPr/>
        </p:nvSpPr>
        <p:spPr>
          <a:xfrm>
            <a:off x="2663788" y="5792982"/>
            <a:ext cx="3816424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35526429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A5F2F15-C703-49E2-8E94-650BE4FC5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062" y="1455011"/>
            <a:ext cx="7318400" cy="4188567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55576" y="181991"/>
            <a:ext cx="7467600" cy="65472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ar-SA" sz="3200" dirty="0">
                <a:solidFill>
                  <a:srgbClr val="000000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ويبلي الخاص بالتعليم - إضافة الطلاب</a:t>
            </a:r>
            <a:endParaRPr lang="ar-SA" sz="3200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CF040DA4-6873-443B-9AA4-C7D1AF1BF8C2}"/>
              </a:ext>
            </a:extLst>
          </p:cNvPr>
          <p:cNvSpPr/>
          <p:nvPr/>
        </p:nvSpPr>
        <p:spPr>
          <a:xfrm>
            <a:off x="1043608" y="1772816"/>
            <a:ext cx="2448272" cy="4320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91678867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2204864"/>
            <a:ext cx="4896544" cy="762000"/>
          </a:xfrm>
        </p:spPr>
        <p:txBody>
          <a:bodyPr/>
          <a:lstStyle/>
          <a:p>
            <a:pPr algn="ctr"/>
            <a:r>
              <a:rPr lang="ar-SA" sz="2400" b="1" dirty="0">
                <a:solidFill>
                  <a:srgbClr val="000000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مركز تطبيقات ويبلي</a:t>
            </a:r>
            <a:endParaRPr lang="en-US" dirty="0">
              <a:solidFill>
                <a:schemeClr val="tx1"/>
              </a:solidFill>
              <a:cs typeface="AGA Aladdin Regular" pitchFamily="2" charset="-78"/>
            </a:endParaRPr>
          </a:p>
        </p:txBody>
      </p:sp>
      <p:sp>
        <p:nvSpPr>
          <p:cNvPr id="5" name="عنوان 1"/>
          <p:cNvSpPr txBox="1">
            <a:spLocks/>
          </p:cNvSpPr>
          <p:nvPr/>
        </p:nvSpPr>
        <p:spPr>
          <a:xfrm>
            <a:off x="141642" y="96286"/>
            <a:ext cx="1262006" cy="560406"/>
          </a:xfrm>
          <a:prstGeom prst="roundRect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>
            <a:defPPr>
              <a:defRPr lang="en-US"/>
            </a:defPPr>
            <a:lvl1pPr algn="ctr" rtl="1" eaLnBrk="1" hangingPunct="1">
              <a:defRPr sz="3200" kern="0" cap="small">
                <a:solidFill>
                  <a:prstClr val="black"/>
                </a:solidFill>
                <a:latin typeface="A Thuluth" pitchFamily="2" charset="-78"/>
                <a:cs typeface="A Thuluth" pitchFamily="2" charset="-78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0</a:t>
            </a:r>
          </a:p>
        </p:txBody>
      </p:sp>
      <p:sp>
        <p:nvSpPr>
          <p:cNvPr id="8" name="شكل بيضاوي 7"/>
          <p:cNvSpPr/>
          <p:nvPr/>
        </p:nvSpPr>
        <p:spPr>
          <a:xfrm>
            <a:off x="8382000" y="5638800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pic>
        <p:nvPicPr>
          <p:cNvPr id="14" name="Picture 4" descr="C:\Users\Dell XPS 8100\Pictures\1432-06-26 صور تعليمية\45435 (8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990600"/>
            <a:ext cx="3443064" cy="34430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45666"/>
      </p:ext>
    </p:extLst>
  </p:cSld>
  <p:clrMapOvr>
    <a:masterClrMapping/>
  </p:clrMapOvr>
  <p:transition spd="med">
    <p:fade thruBlk="1"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57B84CFC-7730-4842-BC11-C31CAAE63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573592"/>
            <a:ext cx="8460432" cy="1979996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55576" y="181991"/>
            <a:ext cx="7467600" cy="65472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ar-SA" sz="3200" dirty="0">
                <a:solidFill>
                  <a:srgbClr val="000000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تطبيقات ويبلي</a:t>
            </a:r>
            <a:endParaRPr lang="ar-SA" sz="3200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5ED3499D-FD9F-4004-8C4D-8B6BD488F6CA}"/>
              </a:ext>
            </a:extLst>
          </p:cNvPr>
          <p:cNvSpPr/>
          <p:nvPr/>
        </p:nvSpPr>
        <p:spPr>
          <a:xfrm>
            <a:off x="899590" y="1772816"/>
            <a:ext cx="698477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0"/>
            <a:r>
              <a:rPr lang="en-US" dirty="0"/>
              <a:t>https://www.weebly.com/app-center/collections/made-by-weebly</a:t>
            </a:r>
            <a:endParaRPr lang="ar-SA" dirty="0"/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99D816A5-C49D-4CCE-9D09-5A5D270D9899}"/>
              </a:ext>
            </a:extLst>
          </p:cNvPr>
          <p:cNvSpPr/>
          <p:nvPr/>
        </p:nvSpPr>
        <p:spPr>
          <a:xfrm>
            <a:off x="827583" y="1078409"/>
            <a:ext cx="7128792" cy="57606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cs typeface="AGA Aladdin Regular" pitchFamily="2" charset="-78"/>
              </a:rPr>
              <a:t>تطبيقات مجانية مقدمة من شركة ويبلي مباشرة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E366B5AD-667A-46C1-9EE2-447F5D888E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2445262"/>
            <a:ext cx="8388424" cy="196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769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169224" cy="7780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ar-SA" sz="2400" dirty="0">
                <a:cs typeface="AF_Taif Normal" pitchFamily="2" charset="-78"/>
              </a:rPr>
              <a:t>ميزات </a:t>
            </a:r>
            <a:r>
              <a:rPr lang="ar-SA" sz="24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AF_Taif Normal" pitchFamily="2" charset="-78"/>
              </a:rPr>
              <a:t>ويبلي </a:t>
            </a:r>
            <a:r>
              <a:rPr lang="en-US" sz="24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AF_Taif Normal" pitchFamily="2" charset="-78"/>
              </a:rPr>
              <a:t>Weebly</a:t>
            </a:r>
            <a:endParaRPr lang="ar-SA" sz="2400" dirty="0">
              <a:solidFill>
                <a:schemeClr val="dk1"/>
              </a:solidFill>
              <a:latin typeface="+mn-lt"/>
              <a:ea typeface="+mn-ea"/>
              <a:cs typeface="AF_Taif Normal" pitchFamily="2" charset="-78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457200" y="1417638"/>
            <a:ext cx="8229600" cy="93124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ar-SA" dirty="0">
                <a:cs typeface="AF_Taif Normal" pitchFamily="2" charset="-78"/>
              </a:rPr>
              <a:t>الأمان: الموقع يتولى جانب الحماية للموقع و النسخ الاحتياطي.</a:t>
            </a:r>
          </a:p>
        </p:txBody>
      </p:sp>
      <p:pic>
        <p:nvPicPr>
          <p:cNvPr id="59394" name="Picture 2" descr="Weebly Reviewed: Pros &amp; Cons of Using Weebly"/>
          <p:cNvPicPr>
            <a:picLocks noChangeAspect="1" noChangeArrowheads="1"/>
          </p:cNvPicPr>
          <p:nvPr/>
        </p:nvPicPr>
        <p:blipFill>
          <a:blip r:embed="rId3"/>
          <a:srcRect l="18000" r="17499" b="41249"/>
          <a:stretch>
            <a:fillRect/>
          </a:stretch>
        </p:blipFill>
        <p:spPr bwMode="auto">
          <a:xfrm>
            <a:off x="107504" y="5738794"/>
            <a:ext cx="3071834" cy="1119206"/>
          </a:xfrm>
          <a:prstGeom prst="rect">
            <a:avLst/>
          </a:prstGeom>
          <a:noFill/>
        </p:spPr>
      </p:pic>
      <p:pic>
        <p:nvPicPr>
          <p:cNvPr id="5" name="Picture 2" descr="http://www.sarmady.net/images/ipages-i/privacy.jpg">
            <a:extLst>
              <a:ext uri="{FF2B5EF4-FFF2-40B4-BE49-F238E27FC236}">
                <a16:creationId xmlns:a16="http://schemas.microsoft.com/office/drawing/2014/main" id="{C5478416-3498-4159-B4F5-5C471A1A1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68960"/>
            <a:ext cx="1612077" cy="14979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blackenterprise.com/files/2009/10/shutterstock_22001284.jpg">
            <a:extLst>
              <a:ext uri="{FF2B5EF4-FFF2-40B4-BE49-F238E27FC236}">
                <a16:creationId xmlns:a16="http://schemas.microsoft.com/office/drawing/2014/main" id="{A21178E5-D0C7-4A95-994B-DB043ECBCD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5" r="9245"/>
          <a:stretch/>
        </p:blipFill>
        <p:spPr bwMode="auto">
          <a:xfrm>
            <a:off x="6660232" y="2898834"/>
            <a:ext cx="1512169" cy="142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86F33665-5737-4EB1-89AD-256D6059DAD4}"/>
              </a:ext>
            </a:extLst>
          </p:cNvPr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</p:spTree>
    <p:extLst>
      <p:ext uri="{BB962C8B-B14F-4D97-AF65-F5344CB8AC3E}">
        <p14:creationId xmlns:p14="http://schemas.microsoft.com/office/powerpoint/2010/main" val="1515193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55576" y="181991"/>
            <a:ext cx="7467600" cy="65472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ar-SA" sz="3200" dirty="0">
                <a:solidFill>
                  <a:srgbClr val="000000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تطبيقات ويبلي</a:t>
            </a:r>
            <a:endParaRPr lang="ar-SA" sz="3200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1F783226-BE7D-4F67-9400-FED0544C8EE1}"/>
              </a:ext>
            </a:extLst>
          </p:cNvPr>
          <p:cNvSpPr/>
          <p:nvPr/>
        </p:nvSpPr>
        <p:spPr>
          <a:xfrm>
            <a:off x="827584" y="1124744"/>
            <a:ext cx="7128792" cy="57606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cs typeface="AGA Aladdin Regular" pitchFamily="2" charset="-78"/>
              </a:rPr>
              <a:t>تطبيقات مجانية و مدفوعة من مصادر أخرى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164C2B97-910B-46B6-ACC3-0CF81E8E2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92" y="2276872"/>
            <a:ext cx="8223176" cy="319988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72BE7A08-466A-4A85-8FBC-B84D124FC6A6}"/>
              </a:ext>
            </a:extLst>
          </p:cNvPr>
          <p:cNvSpPr/>
          <p:nvPr/>
        </p:nvSpPr>
        <p:spPr>
          <a:xfrm>
            <a:off x="683568" y="5868158"/>
            <a:ext cx="698477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0"/>
            <a:r>
              <a:rPr lang="en-US" dirty="0"/>
              <a:t>https://www.weebly.com/app-center/category/all/free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223091195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55576" y="181991"/>
            <a:ext cx="7467600" cy="65472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ar-SA" sz="3200" dirty="0">
                <a:solidFill>
                  <a:srgbClr val="000000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تطبيقات ويبلي</a:t>
            </a:r>
            <a:endParaRPr lang="ar-SA" sz="3200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1F783226-BE7D-4F67-9400-FED0544C8EE1}"/>
              </a:ext>
            </a:extLst>
          </p:cNvPr>
          <p:cNvSpPr/>
          <p:nvPr/>
        </p:nvSpPr>
        <p:spPr>
          <a:xfrm>
            <a:off x="827584" y="1124744"/>
            <a:ext cx="7128792" cy="57606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cs typeface="AGA Aladdin Regular" pitchFamily="2" charset="-78"/>
              </a:rPr>
              <a:t>تطبيقات مجانية و مدفوعة من مصادر أخرى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72BE7A08-466A-4A85-8FBC-B84D124FC6A6}"/>
              </a:ext>
            </a:extLst>
          </p:cNvPr>
          <p:cNvSpPr/>
          <p:nvPr/>
        </p:nvSpPr>
        <p:spPr>
          <a:xfrm>
            <a:off x="683568" y="5868158"/>
            <a:ext cx="698477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0"/>
            <a:r>
              <a:rPr lang="en-US" dirty="0"/>
              <a:t>This </a:t>
            </a:r>
            <a:r>
              <a:rPr lang="en-US" dirty="0" err="1"/>
              <a:t>user_id</a:t>
            </a:r>
            <a:r>
              <a:rPr lang="en-US" dirty="0"/>
              <a:t> does not have permission to install this app</a:t>
            </a:r>
            <a:endParaRPr lang="ar-SA" dirty="0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74A5E8C3-E50B-405A-8953-DAFF3519F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844824"/>
            <a:ext cx="7042049" cy="36737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9983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169224" cy="7780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ar-SA" sz="2400" dirty="0">
                <a:cs typeface="AF_Taif Normal" pitchFamily="2" charset="-78"/>
              </a:rPr>
              <a:t>ميزات </a:t>
            </a:r>
            <a:r>
              <a:rPr lang="ar-SA" sz="24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AF_Taif Normal" pitchFamily="2" charset="-78"/>
              </a:rPr>
              <a:t>ويبلي </a:t>
            </a:r>
            <a:r>
              <a:rPr lang="en-US" sz="24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AF_Taif Normal" pitchFamily="2" charset="-78"/>
              </a:rPr>
              <a:t>Weebly</a:t>
            </a:r>
            <a:endParaRPr lang="ar-SA" sz="2400" dirty="0">
              <a:solidFill>
                <a:schemeClr val="dk1"/>
              </a:solidFill>
              <a:latin typeface="+mn-lt"/>
              <a:ea typeface="+mn-ea"/>
              <a:cs typeface="AF_Taif Normal" pitchFamily="2" charset="-78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457200" y="1417638"/>
            <a:ext cx="8229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ar-SA" dirty="0">
                <a:cs typeface="AF_Taif Normal" pitchFamily="2" charset="-78"/>
              </a:rPr>
              <a:t>سهولة الاستخدام. بسبب واجهته السهلة و الجميلة.</a:t>
            </a:r>
          </a:p>
        </p:txBody>
      </p:sp>
      <p:pic>
        <p:nvPicPr>
          <p:cNvPr id="59394" name="Picture 2" descr="Weebly Reviewed: Pros &amp; Cons of Using Weebly"/>
          <p:cNvPicPr>
            <a:picLocks noChangeAspect="1" noChangeArrowheads="1"/>
          </p:cNvPicPr>
          <p:nvPr/>
        </p:nvPicPr>
        <p:blipFill>
          <a:blip r:embed="rId3"/>
          <a:srcRect l="18000" r="17499" b="41249"/>
          <a:stretch>
            <a:fillRect/>
          </a:stretch>
        </p:blipFill>
        <p:spPr bwMode="auto">
          <a:xfrm>
            <a:off x="107504" y="5738794"/>
            <a:ext cx="3071834" cy="1119206"/>
          </a:xfrm>
          <a:prstGeom prst="rect">
            <a:avLst/>
          </a:prstGeom>
          <a:noFill/>
        </p:spPr>
      </p:pic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86F33665-5737-4EB1-89AD-256D6059DAD4}"/>
              </a:ext>
            </a:extLst>
          </p:cNvPr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</p:spTree>
    <p:extLst>
      <p:ext uri="{BB962C8B-B14F-4D97-AF65-F5344CB8AC3E}">
        <p14:creationId xmlns:p14="http://schemas.microsoft.com/office/powerpoint/2010/main" val="19602478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169224" cy="7780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ar-SA" sz="2400" dirty="0">
                <a:cs typeface="AF_Taif Normal" pitchFamily="2" charset="-78"/>
              </a:rPr>
              <a:t>ميزات </a:t>
            </a:r>
            <a:r>
              <a:rPr lang="ar-SA" sz="24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AF_Taif Normal" pitchFamily="2" charset="-78"/>
              </a:rPr>
              <a:t>ويبلي </a:t>
            </a:r>
            <a:r>
              <a:rPr lang="en-US" sz="24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AF_Taif Normal" pitchFamily="2" charset="-78"/>
              </a:rPr>
              <a:t>Weebly</a:t>
            </a:r>
            <a:endParaRPr lang="ar-SA" sz="2400" dirty="0">
              <a:solidFill>
                <a:schemeClr val="dk1"/>
              </a:solidFill>
              <a:latin typeface="+mn-lt"/>
              <a:ea typeface="+mn-ea"/>
              <a:cs typeface="AF_Taif Normal" pitchFamily="2" charset="-78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457200" y="1417638"/>
            <a:ext cx="8229600" cy="85923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ar-SA" dirty="0">
                <a:cs typeface="AF_Taif Normal" pitchFamily="2" charset="-78"/>
              </a:rPr>
              <a:t>السرعة: سيرفرات الاستضافة سريعة.</a:t>
            </a:r>
          </a:p>
        </p:txBody>
      </p:sp>
      <p:pic>
        <p:nvPicPr>
          <p:cNvPr id="59394" name="Picture 2" descr="Weebly Reviewed: Pros &amp; Cons of Using Weebly"/>
          <p:cNvPicPr>
            <a:picLocks noChangeAspect="1" noChangeArrowheads="1"/>
          </p:cNvPicPr>
          <p:nvPr/>
        </p:nvPicPr>
        <p:blipFill>
          <a:blip r:embed="rId3"/>
          <a:srcRect l="18000" r="17499" b="41249"/>
          <a:stretch>
            <a:fillRect/>
          </a:stretch>
        </p:blipFill>
        <p:spPr bwMode="auto">
          <a:xfrm>
            <a:off x="107504" y="5738794"/>
            <a:ext cx="3071834" cy="1119206"/>
          </a:xfrm>
          <a:prstGeom prst="rect">
            <a:avLst/>
          </a:prstGeom>
          <a:noFill/>
        </p:spPr>
      </p:pic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86F33665-5737-4EB1-89AD-256D6059DAD4}"/>
              </a:ext>
            </a:extLst>
          </p:cNvPr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pic>
        <p:nvPicPr>
          <p:cNvPr id="4098" name="Picture 2" descr="نتيجة بحث الصور عن ‪fast servers‬‏">
            <a:extLst>
              <a:ext uri="{FF2B5EF4-FFF2-40B4-BE49-F238E27FC236}">
                <a16:creationId xmlns:a16="http://schemas.microsoft.com/office/drawing/2014/main" id="{85A0E5E9-742C-48D0-8F67-FF5AE29E3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564904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3614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169224" cy="7780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ar-SA" sz="2400" dirty="0">
                <a:cs typeface="AF_Taif Normal" pitchFamily="2" charset="-78"/>
              </a:rPr>
              <a:t>ميزات </a:t>
            </a:r>
            <a:r>
              <a:rPr lang="ar-SA" sz="24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AF_Taif Normal" pitchFamily="2" charset="-78"/>
              </a:rPr>
              <a:t>ويبلي </a:t>
            </a:r>
            <a:r>
              <a:rPr lang="en-US" sz="24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AF_Taif Normal" pitchFamily="2" charset="-78"/>
              </a:rPr>
              <a:t>Weebly</a:t>
            </a:r>
            <a:endParaRPr lang="ar-SA" sz="2400" dirty="0">
              <a:solidFill>
                <a:schemeClr val="dk1"/>
              </a:solidFill>
              <a:latin typeface="+mn-lt"/>
              <a:ea typeface="+mn-ea"/>
              <a:cs typeface="AF_Taif Normal" pitchFamily="2" charset="-78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457200" y="1417638"/>
            <a:ext cx="8229600" cy="93124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ar-SA" dirty="0">
                <a:cs typeface="AF_Taif Normal" pitchFamily="2" charset="-78"/>
              </a:rPr>
              <a:t>الدعم الفني جيد.</a:t>
            </a:r>
          </a:p>
        </p:txBody>
      </p:sp>
      <p:pic>
        <p:nvPicPr>
          <p:cNvPr id="59394" name="Picture 2" descr="Weebly Reviewed: Pros &amp; Cons of Using Weebly"/>
          <p:cNvPicPr>
            <a:picLocks noChangeAspect="1" noChangeArrowheads="1"/>
          </p:cNvPicPr>
          <p:nvPr/>
        </p:nvPicPr>
        <p:blipFill>
          <a:blip r:embed="rId3"/>
          <a:srcRect l="18000" r="17499" b="41249"/>
          <a:stretch>
            <a:fillRect/>
          </a:stretch>
        </p:blipFill>
        <p:spPr bwMode="auto">
          <a:xfrm>
            <a:off x="107504" y="5738794"/>
            <a:ext cx="3071834" cy="1119206"/>
          </a:xfrm>
          <a:prstGeom prst="rect">
            <a:avLst/>
          </a:prstGeom>
          <a:noFill/>
        </p:spPr>
      </p:pic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86F33665-5737-4EB1-89AD-256D6059DAD4}"/>
              </a:ext>
            </a:extLst>
          </p:cNvPr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pic>
        <p:nvPicPr>
          <p:cNvPr id="5122" name="Picture 2" descr="نتيجة بحث الصور عن ‪tech support‬‏">
            <a:extLst>
              <a:ext uri="{FF2B5EF4-FFF2-40B4-BE49-F238E27FC236}">
                <a16:creationId xmlns:a16="http://schemas.microsoft.com/office/drawing/2014/main" id="{EE1368E9-AB87-44F5-9341-4251EE7CC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2756521"/>
            <a:ext cx="4648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6126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169224" cy="7780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ar-SA" sz="2400" dirty="0">
                <a:cs typeface="AF_Taif Normal" pitchFamily="2" charset="-78"/>
              </a:rPr>
              <a:t>ميزات </a:t>
            </a:r>
            <a:r>
              <a:rPr lang="ar-SA" sz="24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AF_Taif Normal" pitchFamily="2" charset="-78"/>
              </a:rPr>
              <a:t>ويبلي </a:t>
            </a:r>
            <a:r>
              <a:rPr lang="en-US" sz="24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AF_Taif Normal" pitchFamily="2" charset="-78"/>
              </a:rPr>
              <a:t>Weebly</a:t>
            </a:r>
            <a:endParaRPr lang="ar-SA" sz="2400" dirty="0">
              <a:solidFill>
                <a:schemeClr val="dk1"/>
              </a:solidFill>
              <a:latin typeface="+mn-lt"/>
              <a:ea typeface="+mn-ea"/>
              <a:cs typeface="AF_Taif Normal" pitchFamily="2" charset="-78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457200" y="1417638"/>
            <a:ext cx="7931224" cy="201136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ar-SA" dirty="0">
                <a:cs typeface="AF_Taif Normal" pitchFamily="2" charset="-78"/>
              </a:rPr>
              <a:t>إمكانية تعاون عدة أشخاص على نفس الموقع.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ar-SA" dirty="0">
                <a:cs typeface="AF_Taif Normal" pitchFamily="2" charset="-78"/>
              </a:rPr>
              <a:t>سهولة إنشاء متجر إلكتروني.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ar-SA" dirty="0">
                <a:cs typeface="AF_Taif Normal" pitchFamily="2" charset="-78"/>
              </a:rPr>
              <a:t>إمكانية حماية أجزاء من موقعك بكلمة مرور، حيث لا يستطيع مشاهدته إلا من يعرفها.</a:t>
            </a:r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86F33665-5737-4EB1-89AD-256D6059DAD4}"/>
              </a:ext>
            </a:extLst>
          </p:cNvPr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755A755-C3F7-4A1B-BABC-02D5C5C5F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5239016"/>
            <a:ext cx="7848872" cy="1502352"/>
          </a:xfrm>
          <a:prstGeom prst="rect">
            <a:avLst/>
          </a:prstGeom>
        </p:spPr>
      </p:pic>
      <p:pic>
        <p:nvPicPr>
          <p:cNvPr id="59394" name="Picture 2" descr="Weebly Reviewed: Pros &amp; Cons of Using Weebly"/>
          <p:cNvPicPr>
            <a:picLocks noChangeAspect="1" noChangeArrowheads="1"/>
          </p:cNvPicPr>
          <p:nvPr/>
        </p:nvPicPr>
        <p:blipFill>
          <a:blip r:embed="rId4"/>
          <a:srcRect l="18000" r="17499" b="41249"/>
          <a:stretch>
            <a:fillRect/>
          </a:stretch>
        </p:blipFill>
        <p:spPr bwMode="auto">
          <a:xfrm>
            <a:off x="5220072" y="4581128"/>
            <a:ext cx="3071834" cy="11192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4932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شكل بيضاوي 2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395536" y="5646065"/>
            <a:ext cx="7537648" cy="720080"/>
          </a:xfrm>
          <a:prstGeom prst="roundRect">
            <a:avLst/>
          </a:prstGeom>
          <a:solidFill>
            <a:srgbClr val="FCFEB9"/>
          </a:solidFill>
          <a:ln w="28575" cap="flat" cmpd="sng" algn="ctr">
            <a:solidFill>
              <a:srgbClr val="CEB966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تصميم المواقع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Weebly</a:t>
            </a:r>
            <a:endParaRPr kumimoji="0" lang="ar-SA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  <p:pic>
        <p:nvPicPr>
          <p:cNvPr id="4" name="Picture 2" descr="نتيجة بحث الصور عن شعار وزارة التعليم">
            <a:extLst>
              <a:ext uri="{FF2B5EF4-FFF2-40B4-BE49-F238E27FC236}">
                <a16:creationId xmlns:a16="http://schemas.microsoft.com/office/drawing/2014/main" id="{DBA9810D-ED0C-43C7-BD79-7E5DE37CB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614" y="188640"/>
            <a:ext cx="1835696" cy="98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3869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169224" cy="7780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ar-SA" sz="2400" dirty="0">
                <a:cs typeface="AF_Taif Normal" pitchFamily="2" charset="-78"/>
              </a:rPr>
              <a:t>ميزات </a:t>
            </a:r>
            <a:r>
              <a:rPr lang="ar-SA" sz="24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AF_Taif Normal" pitchFamily="2" charset="-78"/>
              </a:rPr>
              <a:t>ويبلي </a:t>
            </a:r>
            <a:r>
              <a:rPr lang="en-US" sz="24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AF_Taif Normal" pitchFamily="2" charset="-78"/>
              </a:rPr>
              <a:t>Weebly</a:t>
            </a:r>
            <a:endParaRPr lang="ar-SA" sz="2400" dirty="0">
              <a:solidFill>
                <a:schemeClr val="dk1"/>
              </a:solidFill>
              <a:latin typeface="+mn-lt"/>
              <a:ea typeface="+mn-ea"/>
              <a:cs typeface="AF_Taif Normal" pitchFamily="2" charset="-78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446314" y="1412776"/>
            <a:ext cx="7632848" cy="93124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ar-SA" dirty="0">
                <a:cs typeface="AF_Taif Normal" pitchFamily="2" charset="-78"/>
              </a:rPr>
              <a:t>الخدمات المدفوعة متوفرة بأسعار منافسة.</a:t>
            </a:r>
          </a:p>
        </p:txBody>
      </p:sp>
      <p:pic>
        <p:nvPicPr>
          <p:cNvPr id="59394" name="Picture 2" descr="Weebly Reviewed: Pros &amp; Cons of Using Weebly"/>
          <p:cNvPicPr>
            <a:picLocks noChangeAspect="1" noChangeArrowheads="1"/>
          </p:cNvPicPr>
          <p:nvPr/>
        </p:nvPicPr>
        <p:blipFill>
          <a:blip r:embed="rId3"/>
          <a:srcRect l="18000" r="17499" b="41249"/>
          <a:stretch>
            <a:fillRect/>
          </a:stretch>
        </p:blipFill>
        <p:spPr bwMode="auto">
          <a:xfrm>
            <a:off x="107504" y="5738794"/>
            <a:ext cx="3071834" cy="1119206"/>
          </a:xfrm>
          <a:prstGeom prst="rect">
            <a:avLst/>
          </a:prstGeom>
          <a:noFill/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8E51D51-61B0-497A-A281-53AD4E6BBD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016" y="2564904"/>
            <a:ext cx="7668344" cy="3391027"/>
          </a:xfrm>
          <a:prstGeom prst="rect">
            <a:avLst/>
          </a:prstGeom>
        </p:spPr>
      </p:pic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7E26EAEB-0755-4A54-B883-B6013EE328D5}"/>
              </a:ext>
            </a:extLst>
          </p:cNvPr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</p:spTree>
    <p:extLst>
      <p:ext uri="{BB962C8B-B14F-4D97-AF65-F5344CB8AC3E}">
        <p14:creationId xmlns:p14="http://schemas.microsoft.com/office/powerpoint/2010/main" val="16592004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2211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ar-SA" sz="2400" dirty="0">
                <a:cs typeface="AF_Taif Normal" pitchFamily="2" charset="-78"/>
              </a:rPr>
              <a:t>ميزات </a:t>
            </a:r>
            <a:r>
              <a:rPr lang="ar-SA" sz="24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AF_Taif Normal" pitchFamily="2" charset="-78"/>
              </a:rPr>
              <a:t>ويبلي </a:t>
            </a:r>
            <a:r>
              <a:rPr lang="en-US" sz="24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AF_Taif Normal" pitchFamily="2" charset="-78"/>
              </a:rPr>
              <a:t>Weebly</a:t>
            </a:r>
            <a:endParaRPr lang="ar-SA" sz="2400" dirty="0">
              <a:solidFill>
                <a:schemeClr val="dk1"/>
              </a:solidFill>
              <a:latin typeface="+mn-lt"/>
              <a:ea typeface="+mn-ea"/>
              <a:cs typeface="AF_Taif Normal" pitchFamily="2" charset="-78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457200" y="2132856"/>
            <a:ext cx="7859216" cy="165618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ar-SA" dirty="0">
                <a:cs typeface="AF_Taif Normal" pitchFamily="2" charset="-78"/>
              </a:rPr>
              <a:t>يوصف ويبلي بأنه</a:t>
            </a:r>
          </a:p>
          <a:p>
            <a:pPr marL="0" indent="0" algn="ctr">
              <a:buNone/>
            </a:pPr>
            <a:r>
              <a:rPr lang="ar-SA" dirty="0">
                <a:cs typeface="AF_Taif Normal" pitchFamily="2" charset="-78"/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WYSIWYG</a:t>
            </a:r>
            <a:r>
              <a:rPr lang="en-US" dirty="0"/>
              <a:t> </a:t>
            </a:r>
            <a:r>
              <a:rPr lang="en-US" sz="2800" dirty="0"/>
              <a:t>(what you see is what you get)</a:t>
            </a:r>
            <a:endParaRPr lang="ar-SA" dirty="0"/>
          </a:p>
          <a:p>
            <a:pPr marL="0" indent="0" algn="ctr">
              <a:buNone/>
            </a:pPr>
            <a:r>
              <a:rPr lang="ar-SA" dirty="0">
                <a:cs typeface="AF_Taif Normal" pitchFamily="2" charset="-78"/>
              </a:rPr>
              <a:t>هذا يشير إلى أن ما تراه في أثناء التصميم هو ما سيشاهده الزوار فعليا</a:t>
            </a:r>
          </a:p>
          <a:p>
            <a:pPr marL="0" indent="0">
              <a:buNone/>
            </a:pPr>
            <a:endParaRPr lang="ar-SA" dirty="0">
              <a:cs typeface="AF_Taif Normal" pitchFamily="2" charset="-78"/>
            </a:endParaRPr>
          </a:p>
        </p:txBody>
      </p:sp>
      <p:pic>
        <p:nvPicPr>
          <p:cNvPr id="59394" name="Picture 2" descr="Weebly Reviewed: Pros &amp; Cons of Using Weebly"/>
          <p:cNvPicPr>
            <a:picLocks noChangeAspect="1" noChangeArrowheads="1"/>
          </p:cNvPicPr>
          <p:nvPr/>
        </p:nvPicPr>
        <p:blipFill rotWithShape="1">
          <a:blip r:embed="rId3"/>
          <a:srcRect l="20330" r="22215" b="40142"/>
          <a:stretch/>
        </p:blipFill>
        <p:spPr bwMode="auto">
          <a:xfrm>
            <a:off x="5657629" y="4093677"/>
            <a:ext cx="2736304" cy="1140296"/>
          </a:xfrm>
          <a:prstGeom prst="rect">
            <a:avLst/>
          </a:prstGeom>
          <a:noFill/>
        </p:spPr>
      </p:pic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F1916690-0802-413E-9448-5CAD995A3596}"/>
              </a:ext>
            </a:extLst>
          </p:cNvPr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8953AF6-E901-4BF9-B1AA-0FC27C24D1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33" y="5217704"/>
            <a:ext cx="7760467" cy="152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5723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169224" cy="7780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ar-SA" sz="2400" dirty="0">
                <a:cs typeface="AF_Taif Normal" pitchFamily="2" charset="-78"/>
              </a:rPr>
              <a:t>ميزات </a:t>
            </a:r>
            <a:r>
              <a:rPr lang="ar-SA" sz="24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AF_Taif Normal" pitchFamily="2" charset="-78"/>
              </a:rPr>
              <a:t>ويبلي </a:t>
            </a:r>
            <a:r>
              <a:rPr lang="en-US" sz="24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AF_Taif Normal" pitchFamily="2" charset="-78"/>
              </a:rPr>
              <a:t>Weebly</a:t>
            </a:r>
            <a:endParaRPr lang="ar-SA" sz="2400" dirty="0">
              <a:solidFill>
                <a:schemeClr val="dk1"/>
              </a:solidFill>
              <a:latin typeface="+mn-lt"/>
              <a:ea typeface="+mn-ea"/>
              <a:cs typeface="AF_Taif Normal" pitchFamily="2" charset="-78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604862" y="2060848"/>
            <a:ext cx="7467600" cy="93124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ar-SA" dirty="0">
                <a:cs typeface="AF_Taif Normal" pitchFamily="2" charset="-78"/>
              </a:rPr>
              <a:t>لدى أغلب الطلاب خبرة جيدة في التعامل بشكل رقمي و تقني.</a:t>
            </a:r>
          </a:p>
        </p:txBody>
      </p:sp>
      <p:pic>
        <p:nvPicPr>
          <p:cNvPr id="59394" name="Picture 2" descr="Weebly Reviewed: Pros &amp; Cons of Using Weebly"/>
          <p:cNvPicPr>
            <a:picLocks noChangeAspect="1" noChangeArrowheads="1"/>
          </p:cNvPicPr>
          <p:nvPr/>
        </p:nvPicPr>
        <p:blipFill>
          <a:blip r:embed="rId3"/>
          <a:srcRect l="18000" r="17499" b="41249"/>
          <a:stretch>
            <a:fillRect/>
          </a:stretch>
        </p:blipFill>
        <p:spPr bwMode="auto">
          <a:xfrm>
            <a:off x="5000628" y="4186796"/>
            <a:ext cx="3071834" cy="1119206"/>
          </a:xfrm>
          <a:prstGeom prst="rect">
            <a:avLst/>
          </a:prstGeom>
          <a:noFill/>
        </p:spPr>
      </p:pic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5C47BEEA-1D7C-4B1B-BB9A-E9480829B129}"/>
              </a:ext>
            </a:extLst>
          </p:cNvPr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73D962E-EAFC-414A-AC77-DB6D91532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5306002"/>
            <a:ext cx="7745288" cy="143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8686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6834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ar-SA" sz="3200" dirty="0">
                <a:cs typeface="AF_Taif Normal" pitchFamily="2" charset="-78"/>
              </a:rPr>
              <a:t>ميزات </a:t>
            </a:r>
            <a:r>
              <a:rPr lang="ar-SA" sz="32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AF_Taif Normal" pitchFamily="2" charset="-78"/>
              </a:rPr>
              <a:t>ويبلي </a:t>
            </a:r>
            <a:r>
              <a:rPr lang="en-US" sz="32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AF_Taif Normal" pitchFamily="2" charset="-78"/>
              </a:rPr>
              <a:t>Weebly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5508104" y="3786190"/>
            <a:ext cx="3178696" cy="1143008"/>
          </a:xfrm>
        </p:spPr>
        <p:txBody>
          <a:bodyPr anchor="ctr"/>
          <a:lstStyle/>
          <a:p>
            <a:pPr marL="0" indent="0">
              <a:buNone/>
            </a:pPr>
            <a:r>
              <a:rPr lang="ar-SA" dirty="0">
                <a:cs typeface="AF_Taif Normal" pitchFamily="2" charset="-78"/>
              </a:rPr>
              <a:t>مدخل آمن خاص بالطلاب</a:t>
            </a:r>
          </a:p>
        </p:txBody>
      </p:sp>
      <p:pic>
        <p:nvPicPr>
          <p:cNvPr id="59394" name="Picture 2" descr="Weebly Reviewed: Pros &amp; Cons of Using Weebly"/>
          <p:cNvPicPr>
            <a:picLocks noChangeAspect="1" noChangeArrowheads="1"/>
          </p:cNvPicPr>
          <p:nvPr/>
        </p:nvPicPr>
        <p:blipFill>
          <a:blip r:embed="rId3"/>
          <a:srcRect l="18000" r="17499" b="41249"/>
          <a:stretch>
            <a:fillRect/>
          </a:stretch>
        </p:blipFill>
        <p:spPr bwMode="auto">
          <a:xfrm>
            <a:off x="395536" y="5712010"/>
            <a:ext cx="3071834" cy="1119206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560" y="1628800"/>
            <a:ext cx="4762500" cy="4095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5C47BEEA-1D7C-4B1B-BB9A-E9480829B129}"/>
              </a:ext>
            </a:extLst>
          </p:cNvPr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2211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ar-SA" sz="2400" dirty="0">
                <a:solidFill>
                  <a:schemeClr val="dk1"/>
                </a:solidFill>
                <a:latin typeface="+mn-lt"/>
                <a:ea typeface="+mn-ea"/>
                <a:cs typeface="AF_Taif Normal" pitchFamily="2" charset="-78"/>
              </a:rPr>
              <a:t>نقاط </a:t>
            </a:r>
            <a:r>
              <a:rPr lang="ar-SA" sz="2400" dirty="0">
                <a:solidFill>
                  <a:srgbClr val="C00000"/>
                </a:solidFill>
                <a:latin typeface="+mn-lt"/>
                <a:ea typeface="+mn-ea"/>
                <a:cs typeface="AF_Taif Normal" pitchFamily="2" charset="-78"/>
              </a:rPr>
              <a:t>سلبية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457200" y="1477144"/>
            <a:ext cx="7467600" cy="100811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indent="0" algn="ctr">
              <a:buNone/>
            </a:pPr>
            <a:r>
              <a:rPr lang="ar-SA" dirty="0">
                <a:cs typeface="AF_Taif Normal" pitchFamily="2" charset="-78"/>
              </a:rPr>
              <a:t>نقل محتويات من موقع سابق ليس مرنا.</a:t>
            </a:r>
          </a:p>
        </p:txBody>
      </p:sp>
      <p:pic>
        <p:nvPicPr>
          <p:cNvPr id="2050" name="Picture 2" descr="نتيجة بحث الصور عن ‪transfer‬‏">
            <a:extLst>
              <a:ext uri="{FF2B5EF4-FFF2-40B4-BE49-F238E27FC236}">
                <a16:creationId xmlns:a16="http://schemas.microsoft.com/office/drawing/2014/main" id="{7A36DB55-250C-4D51-9D2B-C81D20732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460" y="2485256"/>
            <a:ext cx="4149080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E773999F-72E4-41E3-941B-0C2DC35C6EEE}"/>
              </a:ext>
            </a:extLst>
          </p:cNvPr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نتيجة بحث الصور عن ‪wordpress‬‏">
            <a:extLst>
              <a:ext uri="{FF2B5EF4-FFF2-40B4-BE49-F238E27FC236}">
                <a16:creationId xmlns:a16="http://schemas.microsoft.com/office/drawing/2014/main" id="{5311D20F-7B75-4382-A21F-9B01A9375D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6" t="32864" r="8684" b="25993"/>
          <a:stretch/>
        </p:blipFill>
        <p:spPr bwMode="auto">
          <a:xfrm>
            <a:off x="5538287" y="1686909"/>
            <a:ext cx="2232248" cy="56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467600" cy="85010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ar-SA" sz="4000" dirty="0">
                <a:cs typeface="AGA Aladdin Regular" pitchFamily="2" charset="-78"/>
              </a:rPr>
              <a:t>مقارنة بين ويبلي و ووردبريس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4714876" y="2172072"/>
            <a:ext cx="3971924" cy="154781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>
            <a:normAutofit/>
          </a:bodyPr>
          <a:lstStyle/>
          <a:p>
            <a:pPr marL="0" indent="0" algn="ctr">
              <a:buNone/>
            </a:pPr>
            <a:r>
              <a:rPr lang="ar-SA" sz="1800" dirty="0">
                <a:solidFill>
                  <a:schemeClr val="bg1"/>
                </a:solidFill>
                <a:cs typeface="AF_Taif Normal" pitchFamily="2" charset="-78"/>
              </a:rPr>
              <a:t>وورد بريس: موقع تدوين متقدم بترخيص المصادر المفتوحة مما يعني أن كود البرمجة متاح للجميع (</a:t>
            </a:r>
            <a:r>
              <a:rPr lang="en-US" sz="1800" dirty="0">
                <a:solidFill>
                  <a:schemeClr val="bg1"/>
                </a:solidFill>
                <a:cs typeface="AF_Taif Normal" pitchFamily="2" charset="-78"/>
              </a:rPr>
              <a:t> open source website builder </a:t>
            </a:r>
            <a:r>
              <a:rPr lang="ar-SA" sz="1800" dirty="0">
                <a:solidFill>
                  <a:schemeClr val="bg1"/>
                </a:solidFill>
                <a:cs typeface="AF_Taif Normal" pitchFamily="2" charset="-78"/>
              </a:rPr>
              <a:t>) </a:t>
            </a:r>
            <a:r>
              <a:rPr lang="ar-SA" sz="1800" dirty="0" err="1">
                <a:solidFill>
                  <a:schemeClr val="bg1"/>
                </a:solidFill>
                <a:cs typeface="AF_Taif Normal" pitchFamily="2" charset="-78"/>
              </a:rPr>
              <a:t>و</a:t>
            </a:r>
            <a:r>
              <a:rPr lang="ar-SA" sz="1800" dirty="0">
                <a:solidFill>
                  <a:schemeClr val="bg1"/>
                </a:solidFill>
                <a:cs typeface="AF_Taif Normal" pitchFamily="2" charset="-78"/>
              </a:rPr>
              <a:t> لذا تتوفر له كثير من الإضافات (و إن كان بعضها ليس بجودة كافية)</a:t>
            </a:r>
          </a:p>
        </p:txBody>
      </p:sp>
      <p:sp>
        <p:nvSpPr>
          <p:cNvPr id="5" name="عنصر نائب للمحتوى 2"/>
          <p:cNvSpPr txBox="1">
            <a:spLocks/>
          </p:cNvSpPr>
          <p:nvPr/>
        </p:nvSpPr>
        <p:spPr>
          <a:xfrm>
            <a:off x="357158" y="2219684"/>
            <a:ext cx="4071966" cy="1500198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anchor="ctr">
            <a:normAutofit/>
          </a:bodyPr>
          <a:lstStyle/>
          <a:p>
            <a:pPr marL="274320" lvl="0" indent="-274320" algn="ctr">
              <a:spcBef>
                <a:spcPts val="600"/>
              </a:spcBef>
              <a:buClr>
                <a:schemeClr val="accent2"/>
              </a:buClr>
              <a:buSzPct val="85000"/>
            </a:pP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F_Taif Normal" pitchFamily="2" charset="-78"/>
              </a:rPr>
              <a:t>نظام</a:t>
            </a:r>
            <a:r>
              <a:rPr kumimoji="0" lang="ar-SA" sz="2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F_Taif Normal" pitchFamily="2" charset="-78"/>
              </a:rPr>
              <a:t> مغلق (</a:t>
            </a:r>
            <a:r>
              <a:rPr lang="en-US" sz="2400" dirty="0">
                <a:solidFill>
                  <a:schemeClr val="bg1"/>
                </a:solidFill>
                <a:cs typeface="AF_Taif Normal" pitchFamily="2" charset="-78"/>
              </a:rPr>
              <a:t> closed system</a:t>
            </a:r>
            <a:r>
              <a:rPr kumimoji="0" lang="ar-SA" sz="2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F_Taif Normal" pitchFamily="2" charset="-78"/>
              </a:rPr>
              <a:t>) 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F_Taif Normal" pitchFamily="2" charset="-78"/>
              </a:rPr>
              <a:t>كود البرمجة ليس متاحا و لذا لا تتوفر له إضافات غير رسمية.</a:t>
            </a:r>
          </a:p>
        </p:txBody>
      </p:sp>
      <p:sp>
        <p:nvSpPr>
          <p:cNvPr id="6" name="عنصر نائب للمحتوى 2"/>
          <p:cNvSpPr txBox="1">
            <a:spLocks/>
          </p:cNvSpPr>
          <p:nvPr/>
        </p:nvSpPr>
        <p:spPr>
          <a:xfrm>
            <a:off x="4786314" y="3934196"/>
            <a:ext cx="3971924" cy="10715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indent="0" algn="ctr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None/>
              <a:defRPr kumimoji="0">
                <a:solidFill>
                  <a:schemeClr val="bg1"/>
                </a:solidFill>
                <a:cs typeface="AF_Taif Normal" pitchFamily="2" charset="-78"/>
              </a:defRPr>
            </a:lvl1pPr>
            <a:lvl2pPr marL="640080" indent="-274320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/>
            </a:lvl2pPr>
            <a:lvl3pPr indent="-182880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/>
            </a:lvl3pPr>
            <a:lvl4pPr marL="1188720" indent="-182880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/>
            </a:lvl4pPr>
            <a:lvl5pPr marL="1463040" indent="-182880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/>
            </a:lvl5pPr>
            <a:lvl6pPr marL="1737360" indent="-182880">
              <a:spcBef>
                <a:spcPct val="20000"/>
              </a:spcBef>
              <a:buClr>
                <a:schemeClr val="accent1"/>
              </a:buClr>
              <a:buChar char="•"/>
              <a:defRPr kumimoji="0" sz="1600"/>
            </a:lvl6pPr>
            <a:lvl7pPr marL="2011680" indent="-182880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baseline="0"/>
            </a:lvl7pPr>
            <a:lvl8pPr marL="2286000" indent="-182880">
              <a:spcBef>
                <a:spcPct val="20000"/>
              </a:spcBef>
              <a:buClr>
                <a:schemeClr val="accent2"/>
              </a:buClr>
              <a:buChar char="•"/>
              <a:defRPr kumimoji="0" sz="1400" cap="small" baseline="0"/>
            </a:lvl8pPr>
            <a:lvl9pPr marL="2560320" indent="-182880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baseline="0"/>
            </a:lvl9pPr>
          </a:lstStyle>
          <a:p>
            <a:r>
              <a:rPr lang="ar-SA" dirty="0"/>
              <a:t>وورد بريس: يحتاج لخبرة واسعة لتحقيق الاستفادة المثالية</a:t>
            </a:r>
          </a:p>
        </p:txBody>
      </p:sp>
      <p:sp>
        <p:nvSpPr>
          <p:cNvPr id="7" name="عنصر نائب للمحتوى 2"/>
          <p:cNvSpPr txBox="1">
            <a:spLocks/>
          </p:cNvSpPr>
          <p:nvPr/>
        </p:nvSpPr>
        <p:spPr>
          <a:xfrm>
            <a:off x="428596" y="3934196"/>
            <a:ext cx="4071966" cy="107157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anchor="ctr">
            <a:normAutofit/>
          </a:bodyPr>
          <a:lstStyle/>
          <a:p>
            <a:pPr marL="274320" marR="0" lvl="0" indent="-274320" algn="ctr" defTabSz="914400" rtl="1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F_Taif Normal" pitchFamily="2" charset="-78"/>
              </a:rPr>
              <a:t>لا يتطلب خبرة برمجية أو تصميمية</a:t>
            </a:r>
          </a:p>
        </p:txBody>
      </p:sp>
      <p:sp>
        <p:nvSpPr>
          <p:cNvPr id="8" name="عنصر نائب للمحتوى 2"/>
          <p:cNvSpPr txBox="1">
            <a:spLocks/>
          </p:cNvSpPr>
          <p:nvPr/>
        </p:nvSpPr>
        <p:spPr>
          <a:xfrm>
            <a:off x="4786314" y="5459568"/>
            <a:ext cx="3971924" cy="116409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>
            <a:normAutofit lnSpcReduction="10000"/>
          </a:bodyPr>
          <a:lstStyle/>
          <a:p>
            <a:pPr marR="0" lvl="0" algn="ctr" defTabSz="914400" rtl="1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tabLst/>
              <a:defRPr/>
            </a:pP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F_Taif Normal" pitchFamily="2" charset="-78"/>
              </a:rPr>
              <a:t>الدعم الفني </a:t>
            </a:r>
            <a:r>
              <a:rPr lang="ar-SA" sz="2400" dirty="0">
                <a:solidFill>
                  <a:schemeClr val="bg1"/>
                </a:solidFill>
                <a:cs typeface="AF_Taif Normal" pitchFamily="2" charset="-78"/>
              </a:rPr>
              <a:t>وفير من جهات عديدة و ليست مركزية و بعض المشاكل لا تجد حلاً.</a:t>
            </a:r>
            <a:endParaRPr kumimoji="0" lang="ar-SA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F_Taif Normal" pitchFamily="2" charset="-78"/>
            </a:endParaRPr>
          </a:p>
        </p:txBody>
      </p:sp>
      <p:sp>
        <p:nvSpPr>
          <p:cNvPr id="9" name="عنصر نائب للمحتوى 2"/>
          <p:cNvSpPr txBox="1">
            <a:spLocks/>
          </p:cNvSpPr>
          <p:nvPr/>
        </p:nvSpPr>
        <p:spPr>
          <a:xfrm>
            <a:off x="500034" y="5459568"/>
            <a:ext cx="4071966" cy="1164098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anchor="ctr">
            <a:normAutofit lnSpcReduction="10000"/>
          </a:bodyPr>
          <a:lstStyle/>
          <a:p>
            <a:pPr marL="274320" marR="0" lvl="0" indent="-274320" algn="ctr" defTabSz="914400" rtl="1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tabLst/>
              <a:defRPr/>
            </a:pP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F_Taif Normal" pitchFamily="2" charset="-78"/>
              </a:rPr>
              <a:t>دعم مركزي من فريق الموقع، </a:t>
            </a:r>
            <a:r>
              <a:rPr kumimoji="0" lang="ar-SA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F_Taif Normal" pitchFamily="2" charset="-78"/>
              </a:rPr>
              <a:t>و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F_Taif Normal" pitchFamily="2" charset="-78"/>
              </a:rPr>
              <a:t> سهولة الموقع لا تضطرك للحاجة للدعم الفني</a:t>
            </a:r>
          </a:p>
        </p:txBody>
      </p:sp>
      <p:sp>
        <p:nvSpPr>
          <p:cNvPr id="11" name="عنوان 1">
            <a:extLst>
              <a:ext uri="{FF2B5EF4-FFF2-40B4-BE49-F238E27FC236}">
                <a16:creationId xmlns:a16="http://schemas.microsoft.com/office/drawing/2014/main" id="{1E9439AE-F996-4223-B79B-EB1C5F43AE30}"/>
              </a:ext>
            </a:extLst>
          </p:cNvPr>
          <p:cNvSpPr txBox="1">
            <a:spLocks/>
          </p:cNvSpPr>
          <p:nvPr/>
        </p:nvSpPr>
        <p:spPr>
          <a:xfrm>
            <a:off x="4714876" y="1268760"/>
            <a:ext cx="3879070" cy="6187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anchor="ctr">
            <a:normAutofit fontScale="85000" lnSpcReduction="20000"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3000" b="0" i="0" u="none" kern="1200" cap="sm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4000" dirty="0">
                <a:cs typeface="AGA Aladdin Regular" pitchFamily="2" charset="-78"/>
              </a:rPr>
              <a:t>ووردبريس</a:t>
            </a:r>
          </a:p>
        </p:txBody>
      </p:sp>
      <p:sp>
        <p:nvSpPr>
          <p:cNvPr id="12" name="عنوان 1">
            <a:extLst>
              <a:ext uri="{FF2B5EF4-FFF2-40B4-BE49-F238E27FC236}">
                <a16:creationId xmlns:a16="http://schemas.microsoft.com/office/drawing/2014/main" id="{82177BDE-154D-4D74-88A3-C08681B57F81}"/>
              </a:ext>
            </a:extLst>
          </p:cNvPr>
          <p:cNvSpPr txBox="1">
            <a:spLocks/>
          </p:cNvSpPr>
          <p:nvPr/>
        </p:nvSpPr>
        <p:spPr>
          <a:xfrm>
            <a:off x="428596" y="1289349"/>
            <a:ext cx="3879070" cy="6187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anchor="ctr">
            <a:normAutofit fontScale="85000" lnSpcReduction="20000"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3000" b="0" i="0" u="none" kern="1200" cap="sm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4000" dirty="0">
                <a:cs typeface="AGA Aladdin Regular" pitchFamily="2" charset="-78"/>
              </a:rPr>
              <a:t>ويبلي</a:t>
            </a:r>
          </a:p>
        </p:txBody>
      </p:sp>
      <p:pic>
        <p:nvPicPr>
          <p:cNvPr id="13" name="Picture 2" descr="Weebly Reviewed: Pros &amp; Cons of Using Weebly">
            <a:extLst>
              <a:ext uri="{FF2B5EF4-FFF2-40B4-BE49-F238E27FC236}">
                <a16:creationId xmlns:a16="http://schemas.microsoft.com/office/drawing/2014/main" id="{8A12A187-7BC7-44EA-AFB5-FDCEA78B9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18000" r="17499" b="41249"/>
          <a:stretch>
            <a:fillRect/>
          </a:stretch>
        </p:blipFill>
        <p:spPr bwMode="auto">
          <a:xfrm>
            <a:off x="251520" y="1744643"/>
            <a:ext cx="1558312" cy="567762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4668449" y="2386386"/>
            <a:ext cx="3971924" cy="154781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anchor="ctr">
            <a:normAutofit fontScale="92500" lnSpcReduction="10000"/>
          </a:bodyPr>
          <a:lstStyle/>
          <a:p>
            <a:pPr marL="0" indent="0" algn="ctr">
              <a:buNone/>
            </a:pPr>
            <a:r>
              <a:rPr lang="ar-SA" sz="2600" dirty="0">
                <a:solidFill>
                  <a:schemeClr val="bg1"/>
                </a:solidFill>
                <a:cs typeface="AF_Taif Normal" pitchFamily="2" charset="-78"/>
              </a:rPr>
              <a:t>التحديثات </a:t>
            </a:r>
            <a:r>
              <a:rPr lang="ar-SA" sz="2600" dirty="0" err="1">
                <a:solidFill>
                  <a:schemeClr val="bg1"/>
                </a:solidFill>
                <a:cs typeface="AF_Taif Normal" pitchFamily="2" charset="-78"/>
              </a:rPr>
              <a:t>و</a:t>
            </a:r>
            <a:r>
              <a:rPr lang="ar-SA" sz="2600" dirty="0">
                <a:solidFill>
                  <a:schemeClr val="bg1"/>
                </a:solidFill>
                <a:cs typeface="AF_Taif Normal" pitchFamily="2" charset="-78"/>
              </a:rPr>
              <a:t> الصيانة ليست أمرا سهلا </a:t>
            </a:r>
            <a:r>
              <a:rPr lang="ar-SA" sz="2600" dirty="0" err="1">
                <a:solidFill>
                  <a:schemeClr val="bg1"/>
                </a:solidFill>
                <a:cs typeface="AF_Taif Normal" pitchFamily="2" charset="-78"/>
              </a:rPr>
              <a:t>و</a:t>
            </a:r>
            <a:r>
              <a:rPr lang="ar-SA" sz="2600" dirty="0">
                <a:solidFill>
                  <a:schemeClr val="bg1"/>
                </a:solidFill>
                <a:cs typeface="AF_Taif Normal" pitchFamily="2" charset="-78"/>
              </a:rPr>
              <a:t> حينما يتم تحديث الموقع فعليك البحث عن تحديث الإضافات التي تستخدمها.</a:t>
            </a:r>
          </a:p>
        </p:txBody>
      </p:sp>
      <p:sp>
        <p:nvSpPr>
          <p:cNvPr id="5" name="عنصر نائب للمحتوى 2"/>
          <p:cNvSpPr txBox="1">
            <a:spLocks/>
          </p:cNvSpPr>
          <p:nvPr/>
        </p:nvSpPr>
        <p:spPr>
          <a:xfrm>
            <a:off x="310731" y="2433998"/>
            <a:ext cx="4071966" cy="1500198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anchor="ctr">
            <a:normAutofit fontScale="92500" lnSpcReduction="10000"/>
          </a:bodyPr>
          <a:lstStyle>
            <a:defPPr>
              <a:defRPr lang="ar-SA"/>
            </a:defPPr>
            <a:lvl1pPr marL="274320" marR="0" lvl="0" indent="-27432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tabLst/>
              <a:defRPr kumimoji="0" sz="26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F_Taif Normal" pitchFamily="2" charset="-78"/>
              </a:defRPr>
            </a:lvl1pPr>
          </a:lstStyle>
          <a:p>
            <a:r>
              <a:rPr lang="ar-SA" dirty="0"/>
              <a:t>كل مسائل التحديث </a:t>
            </a:r>
            <a:r>
              <a:rPr lang="ar-SA" dirty="0" err="1"/>
              <a:t>و</a:t>
            </a:r>
            <a:r>
              <a:rPr lang="ar-SA" dirty="0"/>
              <a:t> ضمان التناسق بين المحتويات مكفولة بواسطة فريق التطوير </a:t>
            </a:r>
            <a:r>
              <a:rPr lang="ar-SA" dirty="0" err="1"/>
              <a:t>و</a:t>
            </a:r>
            <a:r>
              <a:rPr lang="ar-SA" dirty="0"/>
              <a:t> لا صلة للمستخدم بها.</a:t>
            </a:r>
          </a:p>
        </p:txBody>
      </p:sp>
      <p:sp>
        <p:nvSpPr>
          <p:cNvPr id="11" name="عنوان 1">
            <a:extLst>
              <a:ext uri="{FF2B5EF4-FFF2-40B4-BE49-F238E27FC236}">
                <a16:creationId xmlns:a16="http://schemas.microsoft.com/office/drawing/2014/main" id="{948C5C33-C075-441C-A4D4-48F77BF3C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5010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ar-SA" sz="4000" dirty="0">
                <a:cs typeface="AGA Aladdin Regular" pitchFamily="2" charset="-78"/>
              </a:rPr>
              <a:t>مقارنة بين ويبلي و ووردبريس</a:t>
            </a:r>
          </a:p>
        </p:txBody>
      </p:sp>
      <p:sp>
        <p:nvSpPr>
          <p:cNvPr id="12" name="عنوان 1">
            <a:extLst>
              <a:ext uri="{FF2B5EF4-FFF2-40B4-BE49-F238E27FC236}">
                <a16:creationId xmlns:a16="http://schemas.microsoft.com/office/drawing/2014/main" id="{94BBEF2B-8D4E-4574-A585-51D9A2E29B50}"/>
              </a:ext>
            </a:extLst>
          </p:cNvPr>
          <p:cNvSpPr txBox="1">
            <a:spLocks/>
          </p:cNvSpPr>
          <p:nvPr/>
        </p:nvSpPr>
        <p:spPr>
          <a:xfrm>
            <a:off x="4714876" y="1446215"/>
            <a:ext cx="3879070" cy="6187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anchor="ctr">
            <a:normAutofit fontScale="85000" lnSpcReduction="20000"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3000" b="0" i="0" u="none" kern="1200" cap="sm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4000" dirty="0">
                <a:cs typeface="AGA Aladdin Regular" pitchFamily="2" charset="-78"/>
              </a:rPr>
              <a:t>ووردبريس</a:t>
            </a:r>
          </a:p>
        </p:txBody>
      </p:sp>
      <p:sp>
        <p:nvSpPr>
          <p:cNvPr id="13" name="عنوان 1">
            <a:extLst>
              <a:ext uri="{FF2B5EF4-FFF2-40B4-BE49-F238E27FC236}">
                <a16:creationId xmlns:a16="http://schemas.microsoft.com/office/drawing/2014/main" id="{1172485E-F052-4BD4-88E2-4BB5EB5A8214}"/>
              </a:ext>
            </a:extLst>
          </p:cNvPr>
          <p:cNvSpPr txBox="1">
            <a:spLocks/>
          </p:cNvSpPr>
          <p:nvPr/>
        </p:nvSpPr>
        <p:spPr>
          <a:xfrm>
            <a:off x="428596" y="1466804"/>
            <a:ext cx="3879070" cy="6187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anchor="ctr">
            <a:normAutofit fontScale="85000" lnSpcReduction="20000"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3000" b="0" i="0" u="none" kern="1200" cap="sm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4000" dirty="0">
                <a:cs typeface="AGA Aladdin Regular" pitchFamily="2" charset="-78"/>
              </a:rPr>
              <a:t>ويبلي</a:t>
            </a:r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0B04062C-4086-4FCF-9073-BBBF4787783F}"/>
              </a:ext>
            </a:extLst>
          </p:cNvPr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pic>
        <p:nvPicPr>
          <p:cNvPr id="1026" name="Picture 2" descr="نتيجة بحث الصور عن ‪wordpress‬‏">
            <a:extLst>
              <a:ext uri="{FF2B5EF4-FFF2-40B4-BE49-F238E27FC236}">
                <a16:creationId xmlns:a16="http://schemas.microsoft.com/office/drawing/2014/main" id="{A42313FA-12AE-47E9-915D-CCF0CA5B0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028844"/>
            <a:ext cx="2759968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317EE0D3-6F55-4201-B69E-A055BEDD2A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255" y="4157955"/>
            <a:ext cx="3072650" cy="112176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467600" cy="85010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ar-SA" sz="4000" dirty="0">
                <a:cs typeface="AGA Aladdin Regular" pitchFamily="2" charset="-78"/>
              </a:rPr>
              <a:t>مقارنة بين ويبلي </a:t>
            </a:r>
            <a:r>
              <a:rPr lang="ar-SA" sz="4000" dirty="0" err="1">
                <a:cs typeface="AGA Aladdin Regular" pitchFamily="2" charset="-78"/>
              </a:rPr>
              <a:t>وويكس</a:t>
            </a:r>
            <a:endParaRPr lang="ar-SA" sz="4000" dirty="0">
              <a:cs typeface="AGA Aladdin Regular" pitchFamily="2" charset="-78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4714876" y="1988840"/>
            <a:ext cx="3971924" cy="6733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>
            <a:normAutofit/>
          </a:bodyPr>
          <a:lstStyle/>
          <a:p>
            <a:pPr marL="0" indent="0" algn="ctr">
              <a:buNone/>
            </a:pPr>
            <a:r>
              <a:rPr lang="ar-SA" dirty="0">
                <a:solidFill>
                  <a:schemeClr val="bg1"/>
                </a:solidFill>
                <a:cs typeface="AF_Taif Normal" pitchFamily="2" charset="-78"/>
              </a:rPr>
              <a:t>100 مليون حساب مسجل</a:t>
            </a:r>
          </a:p>
        </p:txBody>
      </p:sp>
      <p:sp>
        <p:nvSpPr>
          <p:cNvPr id="5" name="عنصر نائب للمحتوى 2"/>
          <p:cNvSpPr txBox="1">
            <a:spLocks/>
          </p:cNvSpPr>
          <p:nvPr/>
        </p:nvSpPr>
        <p:spPr>
          <a:xfrm>
            <a:off x="357158" y="2019464"/>
            <a:ext cx="4071966" cy="65264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/>
          <a:p>
            <a:pPr marL="274320" lvl="0" indent="-274320">
              <a:spcBef>
                <a:spcPts val="600"/>
              </a:spcBef>
              <a:buClr>
                <a:schemeClr val="accent2"/>
              </a:buClr>
              <a:buSzPct val="85000"/>
            </a:pP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F_Taif Normal" pitchFamily="2" charset="-78"/>
              </a:rPr>
              <a:t>40 حساب مسجل </a:t>
            </a:r>
          </a:p>
        </p:txBody>
      </p:sp>
      <p:sp>
        <p:nvSpPr>
          <p:cNvPr id="6" name="عنصر نائب للمحتوى 2"/>
          <p:cNvSpPr txBox="1">
            <a:spLocks/>
          </p:cNvSpPr>
          <p:nvPr/>
        </p:nvSpPr>
        <p:spPr>
          <a:xfrm>
            <a:off x="4681246" y="2837554"/>
            <a:ext cx="3971924" cy="8484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>
            <a:normAutofit lnSpcReduction="10000"/>
          </a:bodyPr>
          <a:lstStyle>
            <a:lvl1pPr indent="0" algn="ctr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None/>
              <a:defRPr kumimoji="0">
                <a:solidFill>
                  <a:schemeClr val="bg1"/>
                </a:solidFill>
                <a:cs typeface="AF_Taif Normal" pitchFamily="2" charset="-78"/>
              </a:defRPr>
            </a:lvl1pPr>
            <a:lvl2pPr marL="640080" indent="-274320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/>
            </a:lvl2pPr>
            <a:lvl3pPr indent="-182880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/>
            </a:lvl3pPr>
            <a:lvl4pPr marL="1188720" indent="-182880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/>
            </a:lvl4pPr>
            <a:lvl5pPr marL="1463040" indent="-182880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/>
            </a:lvl5pPr>
            <a:lvl6pPr marL="1737360" indent="-182880">
              <a:spcBef>
                <a:spcPct val="20000"/>
              </a:spcBef>
              <a:buClr>
                <a:schemeClr val="accent1"/>
              </a:buClr>
              <a:buChar char="•"/>
              <a:defRPr kumimoji="0" sz="1600"/>
            </a:lvl6pPr>
            <a:lvl7pPr marL="2011680" indent="-182880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baseline="0"/>
            </a:lvl7pPr>
            <a:lvl8pPr marL="2286000" indent="-182880">
              <a:spcBef>
                <a:spcPct val="20000"/>
              </a:spcBef>
              <a:buClr>
                <a:schemeClr val="accent2"/>
              </a:buClr>
              <a:buChar char="•"/>
              <a:defRPr kumimoji="0" sz="1400" cap="small" baseline="0"/>
            </a:lvl8pPr>
            <a:lvl9pPr marL="2560320" indent="-182880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baseline="0"/>
            </a:lvl9pPr>
          </a:lstStyle>
          <a:p>
            <a:r>
              <a:rPr lang="ar-SA" sz="2400" dirty="0"/>
              <a:t>لا يمكن تغيير القوالب بعد اختيارها و العمل عليها</a:t>
            </a:r>
          </a:p>
        </p:txBody>
      </p:sp>
      <p:sp>
        <p:nvSpPr>
          <p:cNvPr id="7" name="عنصر نائب للمحتوى 2"/>
          <p:cNvSpPr txBox="1">
            <a:spLocks/>
          </p:cNvSpPr>
          <p:nvPr/>
        </p:nvSpPr>
        <p:spPr>
          <a:xfrm>
            <a:off x="323528" y="2837554"/>
            <a:ext cx="4071966" cy="84849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anchor="ctr">
            <a:normAutofit fontScale="92500" lnSpcReduction="20000"/>
          </a:bodyPr>
          <a:lstStyle/>
          <a:p>
            <a:pPr marL="274320" lvl="0" indent="-274320" algn="ctr">
              <a:spcBef>
                <a:spcPts val="600"/>
              </a:spcBef>
              <a:buClr>
                <a:schemeClr val="accent2"/>
              </a:buClr>
              <a:buSzPct val="85000"/>
              <a:defRPr/>
            </a:pPr>
            <a:r>
              <a:rPr lang="ar-SA" sz="2800" dirty="0">
                <a:solidFill>
                  <a:schemeClr val="bg1"/>
                </a:solidFill>
                <a:cs typeface="AF_Taif Normal" pitchFamily="2" charset="-78"/>
              </a:rPr>
              <a:t>يمكن تغيير القوالب بعد اختيارها و العمل عليها</a:t>
            </a:r>
          </a:p>
        </p:txBody>
      </p:sp>
      <p:sp>
        <p:nvSpPr>
          <p:cNvPr id="8" name="عنصر نائب للمحتوى 2"/>
          <p:cNvSpPr txBox="1">
            <a:spLocks/>
          </p:cNvSpPr>
          <p:nvPr/>
        </p:nvSpPr>
        <p:spPr>
          <a:xfrm>
            <a:off x="4683696" y="3852754"/>
            <a:ext cx="3971924" cy="9217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>
            <a:normAutofit/>
          </a:bodyPr>
          <a:lstStyle/>
          <a:p>
            <a:pPr marR="0" lvl="0" algn="ctr" defTabSz="914400" rtl="1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tabLst/>
              <a:defRPr/>
            </a:pP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F_Taif Normal" pitchFamily="2" charset="-78"/>
              </a:rPr>
              <a:t>مرونة أكثر</a:t>
            </a:r>
          </a:p>
        </p:txBody>
      </p:sp>
      <p:sp>
        <p:nvSpPr>
          <p:cNvPr id="9" name="عنصر نائب للمحتوى 2"/>
          <p:cNvSpPr txBox="1">
            <a:spLocks/>
          </p:cNvSpPr>
          <p:nvPr/>
        </p:nvSpPr>
        <p:spPr>
          <a:xfrm>
            <a:off x="397416" y="3852754"/>
            <a:ext cx="4071966" cy="92176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anchor="ctr">
            <a:normAutofit/>
          </a:bodyPr>
          <a:lstStyle/>
          <a:p>
            <a:pPr marL="274320" marR="0" lvl="0" indent="-274320" algn="ctr" defTabSz="914400" rtl="1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tabLst/>
              <a:defRPr/>
            </a:pP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F_Taif Normal" pitchFamily="2" charset="-78"/>
              </a:rPr>
              <a:t>محتويات الترويسة محدودة إذ لا يمكن إضافة بعض العناصر</a:t>
            </a:r>
          </a:p>
        </p:txBody>
      </p:sp>
      <p:sp>
        <p:nvSpPr>
          <p:cNvPr id="11" name="عنوان 1">
            <a:extLst>
              <a:ext uri="{FF2B5EF4-FFF2-40B4-BE49-F238E27FC236}">
                <a16:creationId xmlns:a16="http://schemas.microsoft.com/office/drawing/2014/main" id="{1E9439AE-F996-4223-B79B-EB1C5F43AE30}"/>
              </a:ext>
            </a:extLst>
          </p:cNvPr>
          <p:cNvSpPr txBox="1">
            <a:spLocks/>
          </p:cNvSpPr>
          <p:nvPr/>
        </p:nvSpPr>
        <p:spPr>
          <a:xfrm>
            <a:off x="4714876" y="1268760"/>
            <a:ext cx="3879070" cy="618700"/>
          </a:xfrm>
          <a:prstGeom prst="round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anchor="ctr">
            <a:normAutofit fontScale="85000" lnSpcReduction="20000"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3000" b="0" i="0" u="none" kern="1200" cap="sm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4000" dirty="0">
                <a:cs typeface="AGA Aladdin Regular" pitchFamily="2" charset="-78"/>
              </a:rPr>
              <a:t>ويكس</a:t>
            </a:r>
          </a:p>
        </p:txBody>
      </p:sp>
      <p:sp>
        <p:nvSpPr>
          <p:cNvPr id="12" name="عنوان 1">
            <a:extLst>
              <a:ext uri="{FF2B5EF4-FFF2-40B4-BE49-F238E27FC236}">
                <a16:creationId xmlns:a16="http://schemas.microsoft.com/office/drawing/2014/main" id="{82177BDE-154D-4D74-88A3-C08681B57F81}"/>
              </a:ext>
            </a:extLst>
          </p:cNvPr>
          <p:cNvSpPr txBox="1">
            <a:spLocks/>
          </p:cNvSpPr>
          <p:nvPr/>
        </p:nvSpPr>
        <p:spPr>
          <a:xfrm>
            <a:off x="428596" y="1289349"/>
            <a:ext cx="3879070" cy="618700"/>
          </a:xfrm>
          <a:prstGeom prst="roundRect">
            <a:avLst/>
          </a:prstGeom>
          <a:solidFill>
            <a:srgbClr val="C000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anchor="ctr">
            <a:normAutofit fontScale="85000" lnSpcReduction="20000"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3000" b="0" i="0" u="none" kern="1200" cap="sm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4000" dirty="0">
                <a:cs typeface="AGA Aladdin Regular" pitchFamily="2" charset="-78"/>
              </a:rPr>
              <a:t>ويبلي</a:t>
            </a:r>
          </a:p>
        </p:txBody>
      </p:sp>
      <p:pic>
        <p:nvPicPr>
          <p:cNvPr id="13" name="Picture 2" descr="Weebly Reviewed: Pros &amp; Cons of Using Weebly">
            <a:extLst>
              <a:ext uri="{FF2B5EF4-FFF2-40B4-BE49-F238E27FC236}">
                <a16:creationId xmlns:a16="http://schemas.microsoft.com/office/drawing/2014/main" id="{8A12A187-7BC7-44EA-AFB5-FDCEA78B9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18000" r="17499" b="41249"/>
          <a:stretch>
            <a:fillRect/>
          </a:stretch>
        </p:blipFill>
        <p:spPr bwMode="auto">
          <a:xfrm>
            <a:off x="428596" y="316928"/>
            <a:ext cx="1558312" cy="567762"/>
          </a:xfrm>
          <a:prstGeom prst="rect">
            <a:avLst/>
          </a:prstGeom>
          <a:noFill/>
        </p:spPr>
      </p:pic>
      <p:sp>
        <p:nvSpPr>
          <p:cNvPr id="15" name="عنصر نائب للمحتوى 2"/>
          <p:cNvSpPr txBox="1">
            <a:spLocks/>
          </p:cNvSpPr>
          <p:nvPr/>
        </p:nvSpPr>
        <p:spPr>
          <a:xfrm>
            <a:off x="4718995" y="4946659"/>
            <a:ext cx="3971924" cy="9217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>
            <a:normAutofit/>
          </a:bodyPr>
          <a:lstStyle/>
          <a:p>
            <a:pPr marR="0" lvl="0" algn="ctr" defTabSz="914400" rtl="1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tabLst/>
              <a:defRPr/>
            </a:pP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F_Taif Normal" pitchFamily="2" charset="-78"/>
              </a:rPr>
              <a:t>عدد صفحات غير محدود</a:t>
            </a:r>
          </a:p>
        </p:txBody>
      </p:sp>
      <p:sp>
        <p:nvSpPr>
          <p:cNvPr id="16" name="عنصر نائب للمحتوى 2"/>
          <p:cNvSpPr txBox="1">
            <a:spLocks/>
          </p:cNvSpPr>
          <p:nvPr/>
        </p:nvSpPr>
        <p:spPr>
          <a:xfrm>
            <a:off x="432715" y="4946659"/>
            <a:ext cx="4071966" cy="92176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anchor="ctr">
            <a:normAutofit fontScale="92500" lnSpcReduction="10000"/>
          </a:bodyPr>
          <a:lstStyle/>
          <a:p>
            <a:pPr marL="274320" marR="0" lvl="0" indent="-274320" algn="ctr" defTabSz="914400" rtl="1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tabLst/>
              <a:defRPr/>
            </a:pP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F_Taif Normal" pitchFamily="2" charset="-78"/>
              </a:rPr>
              <a:t>الخطة المجانية: 5 صفحات</a:t>
            </a:r>
          </a:p>
          <a:p>
            <a:pPr marL="274320" marR="0" lvl="0" indent="-274320" algn="ctr" defTabSz="914400" rtl="1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tabLst/>
              <a:defRPr/>
            </a:pPr>
            <a:r>
              <a:rPr lang="ar-SA" sz="2400" dirty="0">
                <a:solidFill>
                  <a:schemeClr val="bg1"/>
                </a:solidFill>
                <a:cs typeface="AF_Taif Normal" pitchFamily="2" charset="-78"/>
              </a:rPr>
              <a:t>المدفوعة الأساسية: 10 صفحات</a:t>
            </a:r>
            <a:endParaRPr kumimoji="0" lang="ar-SA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F_Taif Normal" pitchFamily="2" charset="-78"/>
            </a:endParaRPr>
          </a:p>
        </p:txBody>
      </p:sp>
      <p:sp>
        <p:nvSpPr>
          <p:cNvPr id="17" name="عنصر نائب للمحتوى 2"/>
          <p:cNvSpPr txBox="1">
            <a:spLocks/>
          </p:cNvSpPr>
          <p:nvPr/>
        </p:nvSpPr>
        <p:spPr>
          <a:xfrm>
            <a:off x="4714876" y="6035125"/>
            <a:ext cx="3971924" cy="6733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274320" indent="-274320" algn="r" rtl="1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40080" indent="-274320" algn="r" rtl="1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-182880" algn="r" rtl="1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88720" indent="-182880" algn="r" rtl="1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463040" indent="-182880" algn="r" rtl="1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37360" indent="-182880" algn="r" rtl="1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11680" indent="-182880" algn="r" rtl="1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286000" indent="-182880" algn="r" rtl="1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60320" indent="-182880" algn="r" rtl="1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/>
              <a:buNone/>
            </a:pPr>
            <a:r>
              <a:rPr lang="ar-SA" dirty="0">
                <a:solidFill>
                  <a:schemeClr val="bg1"/>
                </a:solidFill>
                <a:cs typeface="AF_Taif Normal" pitchFamily="2" charset="-78"/>
              </a:rPr>
              <a:t>سرعة في التطوير و التحديث</a:t>
            </a:r>
          </a:p>
        </p:txBody>
      </p:sp>
      <p:sp>
        <p:nvSpPr>
          <p:cNvPr id="18" name="عنصر نائب للمحتوى 2"/>
          <p:cNvSpPr txBox="1">
            <a:spLocks/>
          </p:cNvSpPr>
          <p:nvPr/>
        </p:nvSpPr>
        <p:spPr>
          <a:xfrm>
            <a:off x="357158" y="6065749"/>
            <a:ext cx="4071966" cy="65264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/>
          <a:p>
            <a:pPr marL="274320" lvl="0" indent="-274320" algn="ctr">
              <a:spcBef>
                <a:spcPts val="600"/>
              </a:spcBef>
              <a:buClr>
                <a:schemeClr val="accent2"/>
              </a:buClr>
              <a:buSzPct val="85000"/>
            </a:pP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F_Taif Normal" pitchFamily="2" charset="-78"/>
              </a:rPr>
              <a:t>الإضافات و التحسينات بطيئة</a:t>
            </a:r>
          </a:p>
        </p:txBody>
      </p:sp>
    </p:spTree>
    <p:extLst>
      <p:ext uri="{BB962C8B-B14F-4D97-AF65-F5344CB8AC3E}">
        <p14:creationId xmlns:p14="http://schemas.microsoft.com/office/powerpoint/2010/main" val="15976168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467600" cy="85010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ar-SA" sz="4000" dirty="0">
                <a:cs typeface="AGA Aladdin Regular" pitchFamily="2" charset="-78"/>
              </a:rPr>
              <a:t>مقارنة بين ويبلي </a:t>
            </a:r>
            <a:r>
              <a:rPr lang="ar-SA" sz="4000" dirty="0" err="1">
                <a:cs typeface="AGA Aladdin Regular" pitchFamily="2" charset="-78"/>
              </a:rPr>
              <a:t>وويكس</a:t>
            </a:r>
            <a:endParaRPr lang="ar-SA" sz="4000" dirty="0">
              <a:cs typeface="AGA Aladdin Regular" pitchFamily="2" charset="-78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4560516" y="1988840"/>
            <a:ext cx="3971924" cy="6733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>
            <a:normAutofit/>
          </a:bodyPr>
          <a:lstStyle/>
          <a:p>
            <a:pPr marL="0" indent="0" algn="ctr">
              <a:buNone/>
            </a:pPr>
            <a:r>
              <a:rPr lang="ar-SA" dirty="0">
                <a:solidFill>
                  <a:schemeClr val="bg1"/>
                </a:solidFill>
                <a:cs typeface="AF_Taif Normal" pitchFamily="2" charset="-78"/>
              </a:rPr>
              <a:t>لا يمكنك نقل موقع لمضيف آخر</a:t>
            </a:r>
          </a:p>
        </p:txBody>
      </p:sp>
      <p:sp>
        <p:nvSpPr>
          <p:cNvPr id="5" name="عنصر نائب للمحتوى 2"/>
          <p:cNvSpPr txBox="1">
            <a:spLocks/>
          </p:cNvSpPr>
          <p:nvPr/>
        </p:nvSpPr>
        <p:spPr>
          <a:xfrm>
            <a:off x="202798" y="2019464"/>
            <a:ext cx="4071966" cy="65264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anchor="t">
            <a:normAutofit fontScale="77500" lnSpcReduction="20000"/>
          </a:bodyPr>
          <a:lstStyle/>
          <a:p>
            <a:pPr marL="274320" lvl="0" indent="-274320">
              <a:spcBef>
                <a:spcPts val="600"/>
              </a:spcBef>
              <a:buClr>
                <a:schemeClr val="accent2"/>
              </a:buClr>
              <a:buSzPct val="85000"/>
            </a:pP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F_Taif Normal" pitchFamily="2" charset="-78"/>
              </a:rPr>
              <a:t>يوفر خاصية التصدير لنقل الموقع لمضيف آخر</a:t>
            </a:r>
          </a:p>
        </p:txBody>
      </p:sp>
      <p:sp>
        <p:nvSpPr>
          <p:cNvPr id="11" name="عنوان 1">
            <a:extLst>
              <a:ext uri="{FF2B5EF4-FFF2-40B4-BE49-F238E27FC236}">
                <a16:creationId xmlns:a16="http://schemas.microsoft.com/office/drawing/2014/main" id="{1E9439AE-F996-4223-B79B-EB1C5F43AE30}"/>
              </a:ext>
            </a:extLst>
          </p:cNvPr>
          <p:cNvSpPr txBox="1">
            <a:spLocks/>
          </p:cNvSpPr>
          <p:nvPr/>
        </p:nvSpPr>
        <p:spPr>
          <a:xfrm>
            <a:off x="4714876" y="1268760"/>
            <a:ext cx="3879070" cy="618700"/>
          </a:xfrm>
          <a:prstGeom prst="round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anchor="ctr">
            <a:normAutofit fontScale="85000" lnSpcReduction="20000"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3000" b="0" i="0" u="none" kern="1200" cap="sm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4000" dirty="0">
                <a:cs typeface="AGA Aladdin Regular" pitchFamily="2" charset="-78"/>
              </a:rPr>
              <a:t>ويكس</a:t>
            </a:r>
          </a:p>
        </p:txBody>
      </p:sp>
      <p:sp>
        <p:nvSpPr>
          <p:cNvPr id="12" name="عنوان 1">
            <a:extLst>
              <a:ext uri="{FF2B5EF4-FFF2-40B4-BE49-F238E27FC236}">
                <a16:creationId xmlns:a16="http://schemas.microsoft.com/office/drawing/2014/main" id="{82177BDE-154D-4D74-88A3-C08681B57F81}"/>
              </a:ext>
            </a:extLst>
          </p:cNvPr>
          <p:cNvSpPr txBox="1">
            <a:spLocks/>
          </p:cNvSpPr>
          <p:nvPr/>
        </p:nvSpPr>
        <p:spPr>
          <a:xfrm>
            <a:off x="428596" y="1289349"/>
            <a:ext cx="3879070" cy="618700"/>
          </a:xfrm>
          <a:prstGeom prst="roundRect">
            <a:avLst/>
          </a:prstGeom>
          <a:solidFill>
            <a:srgbClr val="C000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anchor="ctr">
            <a:normAutofit fontScale="85000" lnSpcReduction="20000"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3000" b="0" i="0" u="none" kern="1200" cap="sm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4000" dirty="0">
                <a:cs typeface="AGA Aladdin Regular" pitchFamily="2" charset="-78"/>
              </a:rPr>
              <a:t>ويبلي</a:t>
            </a:r>
          </a:p>
        </p:txBody>
      </p:sp>
      <p:pic>
        <p:nvPicPr>
          <p:cNvPr id="13" name="Picture 2" descr="Weebly Reviewed: Pros &amp; Cons of Using Weebly">
            <a:extLst>
              <a:ext uri="{FF2B5EF4-FFF2-40B4-BE49-F238E27FC236}">
                <a16:creationId xmlns:a16="http://schemas.microsoft.com/office/drawing/2014/main" id="{8A12A187-7BC7-44EA-AFB5-FDCEA78B9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18000" r="17499" b="41249"/>
          <a:stretch>
            <a:fillRect/>
          </a:stretch>
        </p:blipFill>
        <p:spPr bwMode="auto">
          <a:xfrm>
            <a:off x="428596" y="316928"/>
            <a:ext cx="1558312" cy="567762"/>
          </a:xfrm>
          <a:prstGeom prst="rect">
            <a:avLst/>
          </a:prstGeom>
          <a:noFill/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089" y="4509120"/>
            <a:ext cx="8324231" cy="1993726"/>
          </a:xfrm>
          <a:prstGeom prst="rect">
            <a:avLst/>
          </a:prstGeom>
        </p:spPr>
      </p:pic>
      <p:sp>
        <p:nvSpPr>
          <p:cNvPr id="19" name="عنصر نائب للمحتوى 2"/>
          <p:cNvSpPr txBox="1">
            <a:spLocks/>
          </p:cNvSpPr>
          <p:nvPr/>
        </p:nvSpPr>
        <p:spPr>
          <a:xfrm>
            <a:off x="4622022" y="2810500"/>
            <a:ext cx="3971924" cy="6733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>
            <a:normAutofit fontScale="85000" lnSpcReduction="20000"/>
          </a:bodyPr>
          <a:lstStyle>
            <a:lvl1pPr marL="274320" indent="-274320" algn="r" rtl="1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40080" indent="-274320" algn="r" rtl="1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-182880" algn="r" rtl="1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88720" indent="-182880" algn="r" rtl="1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463040" indent="-182880" algn="r" rtl="1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37360" indent="-182880" algn="r" rtl="1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11680" indent="-182880" algn="r" rtl="1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286000" indent="-182880" algn="r" rtl="1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60320" indent="-182880" algn="r" rtl="1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/>
              <a:buNone/>
            </a:pPr>
            <a:r>
              <a:rPr lang="ar-SA" dirty="0">
                <a:solidFill>
                  <a:schemeClr val="bg1"/>
                </a:solidFill>
                <a:cs typeface="AF_Taif Normal" pitchFamily="2" charset="-78"/>
              </a:rPr>
              <a:t>أسعار الخدمات من 5 دولار حتى 25 دولار أمريكي شهريا</a:t>
            </a:r>
          </a:p>
        </p:txBody>
      </p:sp>
      <p:sp>
        <p:nvSpPr>
          <p:cNvPr id="20" name="عنصر نائب للمحتوى 2"/>
          <p:cNvSpPr txBox="1">
            <a:spLocks/>
          </p:cNvSpPr>
          <p:nvPr/>
        </p:nvSpPr>
        <p:spPr>
          <a:xfrm>
            <a:off x="264304" y="2841124"/>
            <a:ext cx="4071966" cy="65264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anchor="t">
            <a:normAutofit fontScale="77500" lnSpcReduction="20000"/>
          </a:bodyPr>
          <a:lstStyle/>
          <a:p>
            <a:pPr algn="ctr"/>
            <a:r>
              <a:rPr lang="ar-SA" sz="2400" dirty="0">
                <a:solidFill>
                  <a:schemeClr val="bg1"/>
                </a:solidFill>
                <a:cs typeface="AF_Taif Normal" pitchFamily="2" charset="-78"/>
              </a:rPr>
              <a:t>أسعار الخدمات من 8 دولار حتى 38 دولار أمريكي شهريا</a:t>
            </a:r>
          </a:p>
        </p:txBody>
      </p:sp>
    </p:spTree>
    <p:extLst>
      <p:ext uri="{BB962C8B-B14F-4D97-AF65-F5344CB8AC3E}">
        <p14:creationId xmlns:p14="http://schemas.microsoft.com/office/powerpoint/2010/main" val="35254472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467600" cy="85010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ar-SA" sz="4000" dirty="0">
                <a:cs typeface="AGA Aladdin Regular" pitchFamily="2" charset="-78"/>
              </a:rPr>
              <a:t>مقارنة بين ويبلي </a:t>
            </a:r>
            <a:r>
              <a:rPr lang="ar-SA" sz="4000" dirty="0" err="1">
                <a:cs typeface="AGA Aladdin Regular" pitchFamily="2" charset="-78"/>
              </a:rPr>
              <a:t>وويكس</a:t>
            </a:r>
            <a:endParaRPr lang="ar-SA" sz="4000" dirty="0">
              <a:cs typeface="AGA Aladdin Regular" pitchFamily="2" charset="-78"/>
            </a:endParaRPr>
          </a:p>
        </p:txBody>
      </p:sp>
      <p:sp>
        <p:nvSpPr>
          <p:cNvPr id="11" name="عنوان 1">
            <a:extLst>
              <a:ext uri="{FF2B5EF4-FFF2-40B4-BE49-F238E27FC236}">
                <a16:creationId xmlns:a16="http://schemas.microsoft.com/office/drawing/2014/main" id="{1E9439AE-F996-4223-B79B-EB1C5F43AE30}"/>
              </a:ext>
            </a:extLst>
          </p:cNvPr>
          <p:cNvSpPr txBox="1">
            <a:spLocks/>
          </p:cNvSpPr>
          <p:nvPr/>
        </p:nvSpPr>
        <p:spPr>
          <a:xfrm>
            <a:off x="4714876" y="1268760"/>
            <a:ext cx="3879070" cy="6187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anchor="ctr">
            <a:normAutofit fontScale="85000" lnSpcReduction="20000"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3000" b="0" i="0" u="none" kern="1200" cap="sm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4000" dirty="0">
                <a:cs typeface="AGA Aladdin Regular" pitchFamily="2" charset="-78"/>
              </a:rPr>
              <a:t>ويكس</a:t>
            </a:r>
          </a:p>
        </p:txBody>
      </p:sp>
      <p:sp>
        <p:nvSpPr>
          <p:cNvPr id="12" name="عنوان 1">
            <a:extLst>
              <a:ext uri="{FF2B5EF4-FFF2-40B4-BE49-F238E27FC236}">
                <a16:creationId xmlns:a16="http://schemas.microsoft.com/office/drawing/2014/main" id="{82177BDE-154D-4D74-88A3-C08681B57F81}"/>
              </a:ext>
            </a:extLst>
          </p:cNvPr>
          <p:cNvSpPr txBox="1">
            <a:spLocks/>
          </p:cNvSpPr>
          <p:nvPr/>
        </p:nvSpPr>
        <p:spPr>
          <a:xfrm>
            <a:off x="428596" y="1289349"/>
            <a:ext cx="3879070" cy="6187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anchor="ctr">
            <a:normAutofit fontScale="85000" lnSpcReduction="20000"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3000" b="0" i="0" u="none" kern="1200" cap="sm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4000" dirty="0">
                <a:cs typeface="AGA Aladdin Regular" pitchFamily="2" charset="-78"/>
              </a:rPr>
              <a:t>ويبلي</a:t>
            </a:r>
          </a:p>
        </p:txBody>
      </p:sp>
      <p:pic>
        <p:nvPicPr>
          <p:cNvPr id="13" name="Picture 2" descr="Weebly Reviewed: Pros &amp; Cons of Using Weebly">
            <a:extLst>
              <a:ext uri="{FF2B5EF4-FFF2-40B4-BE49-F238E27FC236}">
                <a16:creationId xmlns:a16="http://schemas.microsoft.com/office/drawing/2014/main" id="{8A12A187-7BC7-44EA-AFB5-FDCEA78B9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18000" r="17499" b="41249"/>
          <a:stretch>
            <a:fillRect/>
          </a:stretch>
        </p:blipFill>
        <p:spPr bwMode="auto">
          <a:xfrm>
            <a:off x="251520" y="1744643"/>
            <a:ext cx="1558312" cy="567762"/>
          </a:xfrm>
          <a:prstGeom prst="rect">
            <a:avLst/>
          </a:prstGeom>
          <a:noFill/>
        </p:spPr>
      </p:pic>
      <p:pic>
        <p:nvPicPr>
          <p:cNvPr id="1028" name="Picture 4" descr="wix subscribers 2q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312405"/>
            <a:ext cx="7200800" cy="365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ستطيل 13"/>
          <p:cNvSpPr/>
          <p:nvPr/>
        </p:nvSpPr>
        <p:spPr>
          <a:xfrm>
            <a:off x="257082" y="5986725"/>
            <a:ext cx="750907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/>
            <a:r>
              <a:rPr lang="en-US" dirty="0">
                <a:solidFill>
                  <a:srgbClr val="555555"/>
                </a:solidFill>
                <a:latin typeface="Roboto"/>
              </a:rPr>
              <a:t>Registered </a:t>
            </a:r>
            <a:r>
              <a:rPr lang="en-US" dirty="0" err="1">
                <a:solidFill>
                  <a:srgbClr val="555555"/>
                </a:solidFill>
                <a:latin typeface="Roboto"/>
              </a:rPr>
              <a:t>Wix</a:t>
            </a:r>
            <a:r>
              <a:rPr lang="en-US" dirty="0">
                <a:solidFill>
                  <a:srgbClr val="555555"/>
                </a:solidFill>
                <a:latin typeface="Roboto"/>
              </a:rPr>
              <a:t> users grew 24% every year. Paying </a:t>
            </a:r>
            <a:r>
              <a:rPr lang="en-US" dirty="0" err="1">
                <a:solidFill>
                  <a:srgbClr val="555555"/>
                </a:solidFill>
                <a:latin typeface="Roboto"/>
              </a:rPr>
              <a:t>Wix</a:t>
            </a:r>
            <a:r>
              <a:rPr lang="en-US" dirty="0">
                <a:solidFill>
                  <a:srgbClr val="555555"/>
                </a:solidFill>
                <a:latin typeface="Roboto"/>
              </a:rPr>
              <a:t> users grew 35% every year.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8364839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مستدير الزوايا 6"/>
          <p:cNvSpPr/>
          <p:nvPr/>
        </p:nvSpPr>
        <p:spPr>
          <a:xfrm>
            <a:off x="2339752" y="332656"/>
            <a:ext cx="4582742" cy="648072"/>
          </a:xfrm>
          <a:prstGeom prst="roundRect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 Thuluth" pitchFamily="2" charset="-78"/>
                <a:ea typeface="+mn-ea"/>
                <a:cs typeface="A Thuluth" pitchFamily="2" charset="-78"/>
              </a:rPr>
              <a:t>تعارف</a:t>
            </a:r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4355976" y="1132298"/>
            <a:ext cx="4582742" cy="648072"/>
          </a:xfrm>
          <a:prstGeom prst="roundRect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 Thuluth" pitchFamily="2" charset="-78"/>
                <a:ea typeface="+mn-ea"/>
                <a:cs typeface="A Thuluth" pitchFamily="2" charset="-78"/>
              </a:rPr>
              <a:t>الاسم الأول و الأخير</a:t>
            </a:r>
          </a:p>
        </p:txBody>
      </p:sp>
      <p:sp>
        <p:nvSpPr>
          <p:cNvPr id="4" name="مستطيل مستدير الزوايا 3"/>
          <p:cNvSpPr/>
          <p:nvPr/>
        </p:nvSpPr>
        <p:spPr>
          <a:xfrm>
            <a:off x="827584" y="2348880"/>
            <a:ext cx="4582742" cy="648072"/>
          </a:xfrm>
          <a:prstGeom prst="roundRect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 Thuluth" pitchFamily="2" charset="-78"/>
                <a:ea typeface="+mn-ea"/>
                <a:cs typeface="A Thuluth" pitchFamily="2" charset="-78"/>
              </a:rPr>
              <a:t>المدرسة و التخصص؟</a:t>
            </a:r>
          </a:p>
        </p:txBody>
      </p:sp>
      <p:sp>
        <p:nvSpPr>
          <p:cNvPr id="6" name="عنوان 1"/>
          <p:cNvSpPr txBox="1">
            <a:spLocks/>
          </p:cNvSpPr>
          <p:nvPr/>
        </p:nvSpPr>
        <p:spPr bwMode="auto">
          <a:xfrm>
            <a:off x="261926" y="3668358"/>
            <a:ext cx="3286148" cy="2926070"/>
          </a:xfrm>
          <a:prstGeom prst="round2DiagRect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>
            <a:defPPr>
              <a:defRPr lang="en-US"/>
            </a:defPPr>
            <a:lvl1pPr algn="ctr" rtl="1" eaLnBrk="1" hangingPunct="1">
              <a:defRPr sz="3200" kern="0" cap="small">
                <a:solidFill>
                  <a:prstClr val="black"/>
                </a:solidFill>
                <a:latin typeface="A Thuluth" pitchFamily="2" charset="-78"/>
                <a:cs typeface="A Thuluth" pitchFamily="2" charset="-78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sng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علاقتك بالحاسب:</a:t>
            </a:r>
          </a:p>
          <a:p>
            <a:pPr marL="457200" marR="0" lvl="0" indent="-4572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ar-SA" sz="28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مبتدئ </a:t>
            </a:r>
          </a:p>
          <a:p>
            <a:pPr marL="457200" marR="0" lvl="0" indent="-4572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ar-SA" sz="28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وسط</a:t>
            </a:r>
          </a:p>
          <a:p>
            <a:pPr marL="457200" marR="0" lvl="0" indent="-4572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ar-SA" sz="28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 محترف</a:t>
            </a:r>
          </a:p>
          <a:p>
            <a:pPr marL="457200" marR="0" lvl="0" indent="-4572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ar-SA" sz="28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أتوقع أن أبدأ بعد هذه الدورة</a:t>
            </a:r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257F7BF7-3ECF-433B-8AE6-8C9FDE5BCB96}"/>
              </a:ext>
            </a:extLst>
          </p:cNvPr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</p:spTree>
    <p:extLst>
      <p:ext uri="{BB962C8B-B14F-4D97-AF65-F5344CB8AC3E}">
        <p14:creationId xmlns:p14="http://schemas.microsoft.com/office/powerpoint/2010/main" val="3817747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5" y="1963865"/>
            <a:ext cx="8640960" cy="4084509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467600" cy="85010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ar-SA" sz="4000" dirty="0">
                <a:cs typeface="AGA Aladdin Regular" pitchFamily="2" charset="-78"/>
              </a:rPr>
              <a:t>مقارنة بين ويبلي </a:t>
            </a:r>
            <a:r>
              <a:rPr lang="ar-SA" sz="4000" dirty="0" err="1">
                <a:cs typeface="AGA Aladdin Regular" pitchFamily="2" charset="-78"/>
              </a:rPr>
              <a:t>وويكس</a:t>
            </a:r>
            <a:endParaRPr lang="ar-SA" sz="4000" dirty="0">
              <a:cs typeface="AGA Aladdin Regular" pitchFamily="2" charset="-78"/>
            </a:endParaRPr>
          </a:p>
        </p:txBody>
      </p:sp>
      <p:sp>
        <p:nvSpPr>
          <p:cNvPr id="11" name="عنوان 1">
            <a:extLst>
              <a:ext uri="{FF2B5EF4-FFF2-40B4-BE49-F238E27FC236}">
                <a16:creationId xmlns:a16="http://schemas.microsoft.com/office/drawing/2014/main" id="{1E9439AE-F996-4223-B79B-EB1C5F43AE30}"/>
              </a:ext>
            </a:extLst>
          </p:cNvPr>
          <p:cNvSpPr txBox="1">
            <a:spLocks/>
          </p:cNvSpPr>
          <p:nvPr/>
        </p:nvSpPr>
        <p:spPr>
          <a:xfrm>
            <a:off x="4714876" y="1268760"/>
            <a:ext cx="3879070" cy="618700"/>
          </a:xfrm>
          <a:prstGeom prst="round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anchor="ctr">
            <a:normAutofit fontScale="85000" lnSpcReduction="20000"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3000" b="0" i="0" u="none" kern="1200" cap="sm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4000" dirty="0">
                <a:solidFill>
                  <a:schemeClr val="bg1"/>
                </a:solidFill>
                <a:cs typeface="AGA Aladdin Regular" pitchFamily="2" charset="-78"/>
              </a:rPr>
              <a:t>ويكس </a:t>
            </a:r>
            <a:r>
              <a:rPr lang="en-US" sz="4000" dirty="0" err="1">
                <a:solidFill>
                  <a:schemeClr val="bg1"/>
                </a:solidFill>
                <a:cs typeface="AGA Aladdin Regular" pitchFamily="2" charset="-78"/>
              </a:rPr>
              <a:t>Wix</a:t>
            </a:r>
            <a:endParaRPr lang="ar-SA" sz="4000" dirty="0">
              <a:solidFill>
                <a:schemeClr val="bg1"/>
              </a:solidFill>
              <a:cs typeface="AGA Aladdin Regular" pitchFamily="2" charset="-78"/>
            </a:endParaRPr>
          </a:p>
        </p:txBody>
      </p:sp>
      <p:sp>
        <p:nvSpPr>
          <p:cNvPr id="12" name="عنوان 1">
            <a:extLst>
              <a:ext uri="{FF2B5EF4-FFF2-40B4-BE49-F238E27FC236}">
                <a16:creationId xmlns:a16="http://schemas.microsoft.com/office/drawing/2014/main" id="{82177BDE-154D-4D74-88A3-C08681B57F81}"/>
              </a:ext>
            </a:extLst>
          </p:cNvPr>
          <p:cNvSpPr txBox="1">
            <a:spLocks/>
          </p:cNvSpPr>
          <p:nvPr/>
        </p:nvSpPr>
        <p:spPr>
          <a:xfrm>
            <a:off x="428596" y="1289349"/>
            <a:ext cx="3879070" cy="618700"/>
          </a:xfrm>
          <a:prstGeom prst="roundRect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anchor="ctr">
            <a:normAutofit fontScale="85000" lnSpcReduction="20000"/>
          </a:bodyPr>
          <a:lstStyle>
            <a:defPPr>
              <a:defRPr lang="ar-SA"/>
            </a:defPPr>
            <a:lvl1pPr algn="ctr">
              <a:spcBef>
                <a:spcPct val="0"/>
              </a:spcBef>
              <a:buNone/>
              <a:defRPr kumimoji="0" sz="4000" b="0" i="0" u="none" cap="small" baseline="0">
                <a:solidFill>
                  <a:schemeClr val="bg1"/>
                </a:solidFill>
                <a:cs typeface="AGA Aladdin Regular" pitchFamily="2" charset="-78"/>
              </a:defRPr>
            </a:lvl1pPr>
          </a:lstStyle>
          <a:p>
            <a:r>
              <a:rPr lang="ar-SA" dirty="0"/>
              <a:t>ويبلي </a:t>
            </a:r>
            <a:r>
              <a:rPr lang="en-US" dirty="0" err="1"/>
              <a:t>Weebly</a:t>
            </a:r>
            <a:endParaRPr lang="ar-SA" dirty="0"/>
          </a:p>
        </p:txBody>
      </p:sp>
      <p:pic>
        <p:nvPicPr>
          <p:cNvPr id="13" name="Picture 2" descr="Weebly Reviewed: Pros &amp; Cons of Using Weebly">
            <a:extLst>
              <a:ext uri="{FF2B5EF4-FFF2-40B4-BE49-F238E27FC236}">
                <a16:creationId xmlns:a16="http://schemas.microsoft.com/office/drawing/2014/main" id="{8A12A187-7BC7-44EA-AFB5-FDCEA78B9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18000" r="17499" b="41249"/>
          <a:stretch>
            <a:fillRect/>
          </a:stretch>
        </p:blipFill>
        <p:spPr bwMode="auto">
          <a:xfrm>
            <a:off x="251520" y="1744643"/>
            <a:ext cx="1558312" cy="567762"/>
          </a:xfrm>
          <a:prstGeom prst="rect">
            <a:avLst/>
          </a:prstGeom>
          <a:noFill/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435" y="6124779"/>
            <a:ext cx="2562225" cy="561975"/>
          </a:xfrm>
          <a:prstGeom prst="rect">
            <a:avLst/>
          </a:prstGeom>
        </p:spPr>
      </p:pic>
      <p:sp>
        <p:nvSpPr>
          <p:cNvPr id="15" name="مستطيل 14"/>
          <p:cNvSpPr/>
          <p:nvPr/>
        </p:nvSpPr>
        <p:spPr>
          <a:xfrm>
            <a:off x="2987824" y="5986724"/>
            <a:ext cx="511256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0"/>
            <a:r>
              <a:rPr lang="ar-SA" sz="2400" dirty="0">
                <a:solidFill>
                  <a:srgbClr val="555555"/>
                </a:solidFill>
                <a:latin typeface="Adobe نسخ Medium" panose="01010101010101010101" pitchFamily="50" charset="-78"/>
                <a:cs typeface="Adobe نسخ Medium" panose="01010101010101010101" pitchFamily="50" charset="-78"/>
              </a:rPr>
              <a:t>شعبية الموقعين في جميع أنحاء العالم من 2004 حتى الآن</a:t>
            </a:r>
            <a:endParaRPr lang="ar-SA" sz="2400" dirty="0">
              <a:latin typeface="Adobe نسخ Medium" panose="01010101010101010101" pitchFamily="50" charset="-78"/>
              <a:cs typeface="Adobe نسخ Medium" panose="01010101010101010101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69827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075" y="1328030"/>
            <a:ext cx="8385373" cy="4695825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467600" cy="85010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ar-SA" sz="4000" dirty="0">
                <a:cs typeface="AGA Aladdin Regular" pitchFamily="2" charset="-78"/>
              </a:rPr>
              <a:t>مقارنة بين ويبلي </a:t>
            </a:r>
            <a:r>
              <a:rPr lang="ar-SA" sz="4000" dirty="0" err="1">
                <a:cs typeface="AGA Aladdin Regular" pitchFamily="2" charset="-78"/>
              </a:rPr>
              <a:t>وويكس</a:t>
            </a:r>
            <a:endParaRPr lang="ar-SA" sz="4000" dirty="0">
              <a:cs typeface="AGA Aladdin Regular" pitchFamily="2" charset="-78"/>
            </a:endParaRPr>
          </a:p>
        </p:txBody>
      </p:sp>
      <p:sp>
        <p:nvSpPr>
          <p:cNvPr id="12" name="عنوان 1">
            <a:extLst>
              <a:ext uri="{FF2B5EF4-FFF2-40B4-BE49-F238E27FC236}">
                <a16:creationId xmlns:a16="http://schemas.microsoft.com/office/drawing/2014/main" id="{82177BDE-154D-4D74-88A3-C08681B57F81}"/>
              </a:ext>
            </a:extLst>
          </p:cNvPr>
          <p:cNvSpPr txBox="1">
            <a:spLocks/>
          </p:cNvSpPr>
          <p:nvPr/>
        </p:nvSpPr>
        <p:spPr>
          <a:xfrm>
            <a:off x="4860032" y="1157955"/>
            <a:ext cx="3879070" cy="618700"/>
          </a:xfrm>
          <a:prstGeom prst="roundRect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anchor="ctr">
            <a:normAutofit fontScale="85000" lnSpcReduction="20000"/>
          </a:bodyPr>
          <a:lstStyle>
            <a:defPPr>
              <a:defRPr lang="ar-SA"/>
            </a:defPPr>
            <a:lvl1pPr algn="ctr">
              <a:spcBef>
                <a:spcPct val="0"/>
              </a:spcBef>
              <a:buNone/>
              <a:defRPr kumimoji="0" sz="4000" b="0" i="0" u="none" cap="small" baseline="0">
                <a:solidFill>
                  <a:schemeClr val="bg1"/>
                </a:solidFill>
                <a:cs typeface="AGA Aladdin Regular" pitchFamily="2" charset="-78"/>
              </a:defRPr>
            </a:lvl1pPr>
          </a:lstStyle>
          <a:p>
            <a:r>
              <a:rPr lang="ar-SA" dirty="0"/>
              <a:t>ويبلي </a:t>
            </a:r>
            <a:r>
              <a:rPr lang="en-US" dirty="0" err="1"/>
              <a:t>Weebly</a:t>
            </a:r>
            <a:endParaRPr lang="ar-SA" dirty="0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435" y="6124779"/>
            <a:ext cx="2562225" cy="561975"/>
          </a:xfrm>
          <a:prstGeom prst="rect">
            <a:avLst/>
          </a:prstGeom>
        </p:spPr>
      </p:pic>
      <p:sp>
        <p:nvSpPr>
          <p:cNvPr id="15" name="مستطيل 14"/>
          <p:cNvSpPr/>
          <p:nvPr/>
        </p:nvSpPr>
        <p:spPr>
          <a:xfrm>
            <a:off x="2987824" y="6193930"/>
            <a:ext cx="511256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0"/>
            <a:r>
              <a:rPr lang="ar-SA" sz="2400" dirty="0">
                <a:solidFill>
                  <a:srgbClr val="555555"/>
                </a:solidFill>
                <a:latin typeface="Adobe نسخ Medium" panose="01010101010101010101" pitchFamily="50" charset="-78"/>
                <a:cs typeface="Adobe نسخ Medium" panose="01010101010101010101" pitchFamily="50" charset="-78"/>
              </a:rPr>
              <a:t>مستوى الاهتمام حسب المنطقة</a:t>
            </a:r>
            <a:endParaRPr lang="ar-SA" sz="2400" dirty="0">
              <a:latin typeface="Adobe نسخ Medium" panose="01010101010101010101" pitchFamily="50" charset="-78"/>
              <a:cs typeface="Adobe نسخ Medium" panose="01010101010101010101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691448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435" y="1495563"/>
            <a:ext cx="8481029" cy="4786896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467600" cy="85010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ar-SA" sz="4000" dirty="0">
                <a:cs typeface="AGA Aladdin Regular" pitchFamily="2" charset="-78"/>
              </a:rPr>
              <a:t>مقارنة بين ويبلي </a:t>
            </a:r>
            <a:r>
              <a:rPr lang="ar-SA" sz="4000" dirty="0" err="1">
                <a:cs typeface="AGA Aladdin Regular" pitchFamily="2" charset="-78"/>
              </a:rPr>
              <a:t>وويكس</a:t>
            </a:r>
            <a:endParaRPr lang="ar-SA" sz="4000" dirty="0">
              <a:cs typeface="AGA Aladdin Regular" pitchFamily="2" charset="-78"/>
            </a:endParaRPr>
          </a:p>
        </p:txBody>
      </p:sp>
      <p:sp>
        <p:nvSpPr>
          <p:cNvPr id="11" name="عنوان 1">
            <a:extLst>
              <a:ext uri="{FF2B5EF4-FFF2-40B4-BE49-F238E27FC236}">
                <a16:creationId xmlns:a16="http://schemas.microsoft.com/office/drawing/2014/main" id="{1E9439AE-F996-4223-B79B-EB1C5F43AE30}"/>
              </a:ext>
            </a:extLst>
          </p:cNvPr>
          <p:cNvSpPr txBox="1">
            <a:spLocks/>
          </p:cNvSpPr>
          <p:nvPr/>
        </p:nvSpPr>
        <p:spPr>
          <a:xfrm>
            <a:off x="4788024" y="1124744"/>
            <a:ext cx="3879070" cy="618700"/>
          </a:xfrm>
          <a:prstGeom prst="round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anchor="ctr">
            <a:normAutofit fontScale="85000" lnSpcReduction="20000"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3000" b="0" i="0" u="none" kern="1200" cap="sm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4000" dirty="0">
                <a:solidFill>
                  <a:schemeClr val="bg1"/>
                </a:solidFill>
                <a:cs typeface="AGA Aladdin Regular" pitchFamily="2" charset="-78"/>
              </a:rPr>
              <a:t>ويكس </a:t>
            </a:r>
            <a:r>
              <a:rPr lang="en-US" sz="4000" dirty="0" err="1">
                <a:solidFill>
                  <a:schemeClr val="bg1"/>
                </a:solidFill>
                <a:cs typeface="AGA Aladdin Regular" pitchFamily="2" charset="-78"/>
              </a:rPr>
              <a:t>Wix</a:t>
            </a:r>
            <a:endParaRPr lang="ar-SA" sz="4000" dirty="0">
              <a:solidFill>
                <a:schemeClr val="bg1"/>
              </a:solidFill>
              <a:cs typeface="AGA Aladdin Regular" pitchFamily="2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435" y="6124779"/>
            <a:ext cx="2562225" cy="561975"/>
          </a:xfrm>
          <a:prstGeom prst="rect">
            <a:avLst/>
          </a:prstGeom>
        </p:spPr>
      </p:pic>
      <p:sp>
        <p:nvSpPr>
          <p:cNvPr id="15" name="مستطيل 14"/>
          <p:cNvSpPr/>
          <p:nvPr/>
        </p:nvSpPr>
        <p:spPr>
          <a:xfrm>
            <a:off x="2987824" y="5986724"/>
            <a:ext cx="511256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0"/>
            <a:r>
              <a:rPr lang="ar-SA" sz="2400" dirty="0">
                <a:solidFill>
                  <a:srgbClr val="555555"/>
                </a:solidFill>
                <a:latin typeface="Adobe نسخ Medium" panose="01010101010101010101" pitchFamily="50" charset="-78"/>
                <a:cs typeface="Adobe نسخ Medium" panose="01010101010101010101" pitchFamily="50" charset="-78"/>
              </a:rPr>
              <a:t>مستوى الاهتمام حسب المنطقة</a:t>
            </a:r>
            <a:endParaRPr lang="ar-SA" sz="2400" dirty="0">
              <a:latin typeface="Adobe نسخ Medium" panose="01010101010101010101" pitchFamily="50" charset="-78"/>
              <a:cs typeface="Adobe نسخ Medium" panose="01010101010101010101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215772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467600" cy="85010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ar-SA" sz="4000" dirty="0">
                <a:cs typeface="AGA Aladdin Regular" pitchFamily="2" charset="-78"/>
              </a:rPr>
              <a:t>مقارنة بين ويبلي </a:t>
            </a:r>
            <a:r>
              <a:rPr lang="ar-SA" sz="4000" dirty="0" err="1">
                <a:cs typeface="AGA Aladdin Regular" pitchFamily="2" charset="-78"/>
              </a:rPr>
              <a:t>وويكس</a:t>
            </a:r>
            <a:endParaRPr lang="ar-SA" sz="4000" dirty="0">
              <a:cs typeface="AGA Aladdin Regular" pitchFamily="2" charset="-78"/>
            </a:endParaRPr>
          </a:p>
        </p:txBody>
      </p:sp>
      <p:sp>
        <p:nvSpPr>
          <p:cNvPr id="11" name="عنوان 1">
            <a:extLst>
              <a:ext uri="{FF2B5EF4-FFF2-40B4-BE49-F238E27FC236}">
                <a16:creationId xmlns:a16="http://schemas.microsoft.com/office/drawing/2014/main" id="{1E9439AE-F996-4223-B79B-EB1C5F43AE30}"/>
              </a:ext>
            </a:extLst>
          </p:cNvPr>
          <p:cNvSpPr txBox="1">
            <a:spLocks/>
          </p:cNvSpPr>
          <p:nvPr/>
        </p:nvSpPr>
        <p:spPr>
          <a:xfrm>
            <a:off x="4714876" y="1268760"/>
            <a:ext cx="3879070" cy="618700"/>
          </a:xfrm>
          <a:prstGeom prst="round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anchor="ctr">
            <a:normAutofit fontScale="85000" lnSpcReduction="20000"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3000" b="0" i="0" u="none" kern="1200" cap="sm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4000" dirty="0">
                <a:solidFill>
                  <a:schemeClr val="bg1"/>
                </a:solidFill>
                <a:cs typeface="AGA Aladdin Regular" pitchFamily="2" charset="-78"/>
              </a:rPr>
              <a:t>ويكس </a:t>
            </a:r>
            <a:r>
              <a:rPr lang="en-US" sz="4000" dirty="0" err="1">
                <a:solidFill>
                  <a:schemeClr val="bg1"/>
                </a:solidFill>
                <a:cs typeface="AGA Aladdin Regular" pitchFamily="2" charset="-78"/>
              </a:rPr>
              <a:t>Wix</a:t>
            </a:r>
            <a:endParaRPr lang="ar-SA" sz="4000" dirty="0">
              <a:solidFill>
                <a:schemeClr val="bg1"/>
              </a:solidFill>
              <a:cs typeface="AGA Aladdin Regular" pitchFamily="2" charset="-78"/>
            </a:endParaRPr>
          </a:p>
        </p:txBody>
      </p:sp>
      <p:sp>
        <p:nvSpPr>
          <p:cNvPr id="12" name="عنوان 1">
            <a:extLst>
              <a:ext uri="{FF2B5EF4-FFF2-40B4-BE49-F238E27FC236}">
                <a16:creationId xmlns:a16="http://schemas.microsoft.com/office/drawing/2014/main" id="{82177BDE-154D-4D74-88A3-C08681B57F81}"/>
              </a:ext>
            </a:extLst>
          </p:cNvPr>
          <p:cNvSpPr txBox="1">
            <a:spLocks/>
          </p:cNvSpPr>
          <p:nvPr/>
        </p:nvSpPr>
        <p:spPr>
          <a:xfrm>
            <a:off x="428596" y="1289349"/>
            <a:ext cx="3879070" cy="618700"/>
          </a:xfrm>
          <a:prstGeom prst="roundRect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anchor="ctr">
            <a:normAutofit fontScale="85000" lnSpcReduction="20000"/>
          </a:bodyPr>
          <a:lstStyle>
            <a:defPPr>
              <a:defRPr lang="ar-SA"/>
            </a:defPPr>
            <a:lvl1pPr algn="ctr">
              <a:spcBef>
                <a:spcPct val="0"/>
              </a:spcBef>
              <a:buNone/>
              <a:defRPr kumimoji="0" sz="4000" b="0" i="0" u="none" cap="small" baseline="0">
                <a:solidFill>
                  <a:schemeClr val="bg1"/>
                </a:solidFill>
                <a:cs typeface="AGA Aladdin Regular" pitchFamily="2" charset="-78"/>
              </a:defRPr>
            </a:lvl1pPr>
          </a:lstStyle>
          <a:p>
            <a:r>
              <a:rPr lang="ar-SA" dirty="0"/>
              <a:t>ويبلي </a:t>
            </a:r>
            <a:r>
              <a:rPr lang="en-US" dirty="0" err="1"/>
              <a:t>Weebly</a:t>
            </a:r>
            <a:endParaRPr lang="ar-SA" dirty="0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435" y="6124779"/>
            <a:ext cx="2562225" cy="561975"/>
          </a:xfrm>
          <a:prstGeom prst="rect">
            <a:avLst/>
          </a:prstGeom>
        </p:spPr>
      </p:pic>
      <p:sp>
        <p:nvSpPr>
          <p:cNvPr id="15" name="مستطيل 14"/>
          <p:cNvSpPr/>
          <p:nvPr/>
        </p:nvSpPr>
        <p:spPr>
          <a:xfrm>
            <a:off x="2987824" y="5986724"/>
            <a:ext cx="511256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0"/>
            <a:r>
              <a:rPr lang="ar-SA" sz="2400" dirty="0">
                <a:solidFill>
                  <a:srgbClr val="555555"/>
                </a:solidFill>
                <a:latin typeface="Adobe نسخ Medium" panose="01010101010101010101" pitchFamily="50" charset="-78"/>
                <a:cs typeface="Adobe نسخ Medium" panose="01010101010101010101" pitchFamily="50" charset="-78"/>
              </a:rPr>
              <a:t>قوالب التصميم</a:t>
            </a:r>
            <a:endParaRPr lang="ar-SA" sz="2400" dirty="0">
              <a:latin typeface="Adobe نسخ Medium" panose="01010101010101010101" pitchFamily="50" charset="-78"/>
              <a:cs typeface="Adobe نسخ Medium" panose="01010101010101010101" pitchFamily="50" charset="-78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2735436"/>
            <a:ext cx="8553037" cy="29677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5926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876" y="1988840"/>
            <a:ext cx="3862652" cy="45927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467600" cy="85010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ar-SA" sz="4000" dirty="0">
                <a:cs typeface="AGA Aladdin Regular" pitchFamily="2" charset="-78"/>
              </a:rPr>
              <a:t>مقارنة بين ويبلي </a:t>
            </a:r>
            <a:r>
              <a:rPr lang="ar-SA" sz="4000" dirty="0" err="1">
                <a:cs typeface="AGA Aladdin Regular" pitchFamily="2" charset="-78"/>
              </a:rPr>
              <a:t>وويكس</a:t>
            </a:r>
            <a:endParaRPr lang="ar-SA" sz="4000" dirty="0">
              <a:cs typeface="AGA Aladdin Regular" pitchFamily="2" charset="-78"/>
            </a:endParaRPr>
          </a:p>
        </p:txBody>
      </p:sp>
      <p:sp>
        <p:nvSpPr>
          <p:cNvPr id="11" name="عنوان 1">
            <a:extLst>
              <a:ext uri="{FF2B5EF4-FFF2-40B4-BE49-F238E27FC236}">
                <a16:creationId xmlns:a16="http://schemas.microsoft.com/office/drawing/2014/main" id="{1E9439AE-F996-4223-B79B-EB1C5F43AE30}"/>
              </a:ext>
            </a:extLst>
          </p:cNvPr>
          <p:cNvSpPr txBox="1">
            <a:spLocks/>
          </p:cNvSpPr>
          <p:nvPr/>
        </p:nvSpPr>
        <p:spPr>
          <a:xfrm>
            <a:off x="4714876" y="1268760"/>
            <a:ext cx="3879070" cy="618700"/>
          </a:xfrm>
          <a:prstGeom prst="round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anchor="ctr">
            <a:normAutofit fontScale="85000" lnSpcReduction="20000"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3000" b="0" i="0" u="none" kern="1200" cap="sm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4000" dirty="0">
                <a:solidFill>
                  <a:schemeClr val="bg1"/>
                </a:solidFill>
                <a:cs typeface="AGA Aladdin Regular" pitchFamily="2" charset="-78"/>
              </a:rPr>
              <a:t>ويكس </a:t>
            </a:r>
            <a:r>
              <a:rPr lang="en-US" sz="4000" dirty="0" err="1">
                <a:solidFill>
                  <a:schemeClr val="bg1"/>
                </a:solidFill>
                <a:cs typeface="AGA Aladdin Regular" pitchFamily="2" charset="-78"/>
              </a:rPr>
              <a:t>Wix</a:t>
            </a:r>
            <a:endParaRPr lang="ar-SA" sz="4000" dirty="0">
              <a:solidFill>
                <a:schemeClr val="bg1"/>
              </a:solidFill>
              <a:cs typeface="AGA Aladdin Regular" pitchFamily="2" charset="-78"/>
            </a:endParaRPr>
          </a:p>
        </p:txBody>
      </p:sp>
      <p:sp>
        <p:nvSpPr>
          <p:cNvPr id="12" name="عنوان 1">
            <a:extLst>
              <a:ext uri="{FF2B5EF4-FFF2-40B4-BE49-F238E27FC236}">
                <a16:creationId xmlns:a16="http://schemas.microsoft.com/office/drawing/2014/main" id="{82177BDE-154D-4D74-88A3-C08681B57F81}"/>
              </a:ext>
            </a:extLst>
          </p:cNvPr>
          <p:cNvSpPr txBox="1">
            <a:spLocks/>
          </p:cNvSpPr>
          <p:nvPr/>
        </p:nvSpPr>
        <p:spPr>
          <a:xfrm>
            <a:off x="428596" y="1289349"/>
            <a:ext cx="3879070" cy="618700"/>
          </a:xfrm>
          <a:prstGeom prst="roundRect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anchor="ctr">
            <a:normAutofit fontScale="85000" lnSpcReduction="20000"/>
          </a:bodyPr>
          <a:lstStyle>
            <a:defPPr>
              <a:defRPr lang="ar-SA"/>
            </a:defPPr>
            <a:lvl1pPr algn="ctr">
              <a:spcBef>
                <a:spcPct val="0"/>
              </a:spcBef>
              <a:buNone/>
              <a:defRPr kumimoji="0" sz="4000" b="0" i="0" u="none" cap="small" baseline="0">
                <a:solidFill>
                  <a:schemeClr val="bg1"/>
                </a:solidFill>
                <a:cs typeface="AGA Aladdin Regular" pitchFamily="2" charset="-78"/>
              </a:defRPr>
            </a:lvl1pPr>
          </a:lstStyle>
          <a:p>
            <a:r>
              <a:rPr lang="ar-SA" dirty="0"/>
              <a:t>ويبلي </a:t>
            </a:r>
            <a:r>
              <a:rPr lang="en-US" dirty="0" err="1"/>
              <a:t>Weebly</a:t>
            </a:r>
            <a:endParaRPr lang="ar-SA" dirty="0"/>
          </a:p>
        </p:txBody>
      </p:sp>
      <p:sp>
        <p:nvSpPr>
          <p:cNvPr id="15" name="مستطيل 14"/>
          <p:cNvSpPr/>
          <p:nvPr/>
        </p:nvSpPr>
        <p:spPr>
          <a:xfrm>
            <a:off x="5868144" y="3933056"/>
            <a:ext cx="2592288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0"/>
            <a:endParaRPr lang="ar-SA" dirty="0">
              <a:solidFill>
                <a:srgbClr val="C00000"/>
              </a:solidFill>
              <a:latin typeface="Adobe نسخ Medium" panose="01010101010101010101" pitchFamily="50" charset="-78"/>
              <a:cs typeface="Adobe نسخ Medium" panose="01010101010101010101" pitchFamily="50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596" y="1988840"/>
            <a:ext cx="3927380" cy="46735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مستطيل 9"/>
          <p:cNvSpPr/>
          <p:nvPr/>
        </p:nvSpPr>
        <p:spPr>
          <a:xfrm>
            <a:off x="642992" y="5013176"/>
            <a:ext cx="2592288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0"/>
            <a:endParaRPr lang="ar-SA" dirty="0">
              <a:solidFill>
                <a:srgbClr val="C00000"/>
              </a:solidFill>
              <a:latin typeface="Adobe نسخ Medium" panose="01010101010101010101" pitchFamily="50" charset="-78"/>
              <a:cs typeface="Adobe نسخ Medium" panose="01010101010101010101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761600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467600" cy="85010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en-US" sz="4000" dirty="0">
                <a:cs typeface="AGA Aladdin Regular" pitchFamily="2" charset="-78"/>
              </a:rPr>
              <a:t>www.website.com</a:t>
            </a:r>
            <a:endParaRPr lang="ar-SA" sz="4000" dirty="0">
              <a:cs typeface="AGA Aladdin Regular" pitchFamily="2" charset="-78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0058F6C-F0C3-410A-A9EE-2C54D67F5B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866" y="1628800"/>
            <a:ext cx="7467600" cy="49049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F54F7AA9-705A-4223-89D6-149F6F7CFBC9}"/>
              </a:ext>
            </a:extLst>
          </p:cNvPr>
          <p:cNvCxnSpPr>
            <a:cxnSpLocks/>
          </p:cNvCxnSpPr>
          <p:nvPr/>
        </p:nvCxnSpPr>
        <p:spPr>
          <a:xfrm>
            <a:off x="755576" y="4653136"/>
            <a:ext cx="158417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رابط مستقيم 12">
            <a:extLst>
              <a:ext uri="{FF2B5EF4-FFF2-40B4-BE49-F238E27FC236}">
                <a16:creationId xmlns:a16="http://schemas.microsoft.com/office/drawing/2014/main" id="{F2EE8387-3ED4-4B54-8758-BDA9A3AB2F9B}"/>
              </a:ext>
            </a:extLst>
          </p:cNvPr>
          <p:cNvCxnSpPr>
            <a:cxnSpLocks/>
          </p:cNvCxnSpPr>
          <p:nvPr/>
        </p:nvCxnSpPr>
        <p:spPr>
          <a:xfrm>
            <a:off x="755576" y="5085184"/>
            <a:ext cx="158417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مستطيل 8">
            <a:extLst>
              <a:ext uri="{FF2B5EF4-FFF2-40B4-BE49-F238E27FC236}">
                <a16:creationId xmlns:a16="http://schemas.microsoft.com/office/drawing/2014/main" id="{98192BF3-CF3C-408F-B60B-81E2F2FF8996}"/>
              </a:ext>
            </a:extLst>
          </p:cNvPr>
          <p:cNvSpPr/>
          <p:nvPr/>
        </p:nvSpPr>
        <p:spPr>
          <a:xfrm>
            <a:off x="755576" y="1916832"/>
            <a:ext cx="1584176" cy="453650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ÙØªÙØ¬Ø© Ø¨Ø­Ø« Ø§ÙØµÙØ± Ø¹Ù âªwww.website.comâ¬â">
            <a:extLst>
              <a:ext uri="{FF2B5EF4-FFF2-40B4-BE49-F238E27FC236}">
                <a16:creationId xmlns:a16="http://schemas.microsoft.com/office/drawing/2014/main" id="{7D388B3C-15EC-49EE-9C22-2A89AA8C5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764704"/>
            <a:ext cx="30480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9684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عنوان 1">
            <a:extLst>
              <a:ext uri="{FF2B5EF4-FFF2-40B4-BE49-F238E27FC236}">
                <a16:creationId xmlns:a16="http://schemas.microsoft.com/office/drawing/2014/main" id="{948C5C33-C075-441C-A4D4-48F77BF3C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5010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ar-SA" sz="4000" dirty="0">
                <a:cs typeface="AGA Aladdin Regular" pitchFamily="2" charset="-78"/>
              </a:rPr>
              <a:t>أمثلة لمواقع مصممة باستخدام ويبلي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DC2B090C-8368-45AE-A343-FC4D42C49262}"/>
              </a:ext>
            </a:extLst>
          </p:cNvPr>
          <p:cNvSpPr/>
          <p:nvPr/>
        </p:nvSpPr>
        <p:spPr>
          <a:xfrm>
            <a:off x="599780" y="1700808"/>
            <a:ext cx="41162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ar-SA" sz="2000" dirty="0">
                <a:hlinkClick r:id="rId4"/>
              </a:rPr>
              <a:t>http://essentialielts.weebly.com/</a:t>
            </a:r>
            <a:endParaRPr lang="en-US" sz="2000" dirty="0"/>
          </a:p>
          <a:p>
            <a:pPr algn="l" rtl="0"/>
            <a:endParaRPr lang="ar-SA" sz="2000" dirty="0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DC098B9A-C9ED-4B47-AAB2-4197DE15A1F7}"/>
              </a:ext>
            </a:extLst>
          </p:cNvPr>
          <p:cNvSpPr/>
          <p:nvPr/>
        </p:nvSpPr>
        <p:spPr>
          <a:xfrm>
            <a:off x="755576" y="2578894"/>
            <a:ext cx="3528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ar-SA" dirty="0">
                <a:hlinkClick r:id="rId5"/>
              </a:rPr>
              <a:t>http://pln17.weebly.com/</a:t>
            </a:r>
            <a:endParaRPr lang="ar-SA" dirty="0"/>
          </a:p>
          <a:p>
            <a:pPr algn="l" rtl="0"/>
            <a:endParaRPr lang="ar-SA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06E66B10-FE12-4694-8637-D1B3AEA02C64}"/>
              </a:ext>
            </a:extLst>
          </p:cNvPr>
          <p:cNvSpPr/>
          <p:nvPr/>
        </p:nvSpPr>
        <p:spPr>
          <a:xfrm>
            <a:off x="599780" y="3501008"/>
            <a:ext cx="30268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http://oer2016.weebly.com/</a:t>
            </a:r>
            <a:endParaRPr lang="ar-SA" dirty="0"/>
          </a:p>
          <a:p>
            <a:endParaRPr lang="ar-SA" dirty="0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B3C9AEC9-6296-42A3-9434-32FC38EEF9C7}"/>
              </a:ext>
            </a:extLst>
          </p:cNvPr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7FB9D5B7-6A34-4536-81E1-64F1D1FDB2D6}"/>
              </a:ext>
            </a:extLst>
          </p:cNvPr>
          <p:cNvSpPr/>
          <p:nvPr/>
        </p:nvSpPr>
        <p:spPr>
          <a:xfrm>
            <a:off x="463548" y="4581128"/>
            <a:ext cx="40688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dirty="0">
                <a:hlinkClick r:id="rId7"/>
              </a:rPr>
              <a:t>http://www.douksnow.com/tech.html</a:t>
            </a:r>
            <a:endParaRPr lang="ar-SA" dirty="0"/>
          </a:p>
          <a:p>
            <a:endParaRPr lang="ar-SA" dirty="0"/>
          </a:p>
        </p:txBody>
      </p:sp>
      <p:pic>
        <p:nvPicPr>
          <p:cNvPr id="6146" name="Picture 2" descr="Coffee-Illustrator icon">
            <a:extLst>
              <a:ext uri="{FF2B5EF4-FFF2-40B4-BE49-F238E27FC236}">
                <a16:creationId xmlns:a16="http://schemas.microsoft.com/office/drawing/2014/main" id="{59A97351-6018-40E5-BCFB-2DAA94844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480647"/>
            <a:ext cx="1524417" cy="152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8CCB0D12-3C63-4CEB-803F-DB4EC67C61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0975" y="5528316"/>
            <a:ext cx="6372200" cy="118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5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6">
            <a:extLst>
              <a:ext uri="{FF2B5EF4-FFF2-40B4-BE49-F238E27FC236}">
                <a16:creationId xmlns:a16="http://schemas.microsoft.com/office/drawing/2014/main" id="{2440A03B-F023-42E6-AC81-BB76A8113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127906"/>
            <a:ext cx="6472238" cy="800100"/>
          </a:xfrm>
          <a:prstGeom prst="roundRect">
            <a:avLst>
              <a:gd name="adj" fmla="val 4167"/>
            </a:avLst>
          </a:prstGeom>
          <a:solidFill>
            <a:srgbClr val="CEB966"/>
          </a:solidFill>
          <a:ln w="25400" cap="flat" cmpd="sng" algn="ctr">
            <a:solidFill>
              <a:srgbClr val="CEB966">
                <a:shade val="50000"/>
              </a:srgbClr>
            </a:solidFill>
            <a:prstDash val="solid"/>
            <a:headEnd/>
            <a:tailEnd/>
          </a:ln>
          <a:effectLst/>
        </p:spPr>
        <p:txBody>
          <a:bodyPr lIns="365760" anchor="ctr"/>
          <a:lstStyle/>
          <a:p>
            <a:pPr marL="0" marR="0" lvl="0" indent="0" algn="ctr" defTabSz="914400" rtl="1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لتفادي مواجهة مشاكل أثناء التطبيق</a:t>
            </a:r>
          </a:p>
        </p:txBody>
      </p:sp>
      <p:sp>
        <p:nvSpPr>
          <p:cNvPr id="12" name="AutoShape 7">
            <a:extLst>
              <a:ext uri="{FF2B5EF4-FFF2-40B4-BE49-F238E27FC236}">
                <a16:creationId xmlns:a16="http://schemas.microsoft.com/office/drawing/2014/main" id="{AA591771-7097-47FE-A7E2-8457168CB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9267" y="259668"/>
            <a:ext cx="392112" cy="457200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BoutrosART" panose="020A0503020102020204" pitchFamily="18" charset="-78"/>
                <a:cs typeface="Traditional Arabic" panose="02020603050405020304" pitchFamily="18" charset="-78"/>
              </a:rPr>
              <a:t>0</a:t>
            </a:r>
            <a:endParaRPr kumimoji="0" lang="en-US" sz="2400" b="1" i="0" u="none" strike="noStrike" kern="0" cap="sm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4" name="AutoShape 7">
            <a:extLst>
              <a:ext uri="{FF2B5EF4-FFF2-40B4-BE49-F238E27FC236}">
                <a16:creationId xmlns:a16="http://schemas.microsoft.com/office/drawing/2014/main" id="{F4B46ADE-D3B6-4A82-9098-8E14C0623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4208" y="1700808"/>
            <a:ext cx="392112" cy="457200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BoutrosART" panose="020A0503020102020204" pitchFamily="18" charset="-78"/>
                <a:cs typeface="Traditional Arabic" panose="02020603050405020304" pitchFamily="18" charset="-78"/>
              </a:rPr>
              <a:t>1</a:t>
            </a:r>
            <a:endParaRPr kumimoji="0" lang="en-US" sz="2400" b="1" i="0" u="none" strike="noStrike" kern="0" cap="sm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5" name="AutoShape 7">
            <a:extLst>
              <a:ext uri="{FF2B5EF4-FFF2-40B4-BE49-F238E27FC236}">
                <a16:creationId xmlns:a16="http://schemas.microsoft.com/office/drawing/2014/main" id="{D60CA9EE-2F5B-4794-A89B-49C6D94518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8255" y="1844824"/>
            <a:ext cx="1520169" cy="1512168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BoutrosART" panose="020A0503020102020204" pitchFamily="18" charset="-78"/>
                <a:cs typeface="Traditional Arabic" panose="02020603050405020304" pitchFamily="18" charset="-78"/>
              </a:rPr>
              <a:t>0</a:t>
            </a:r>
            <a:endParaRPr kumimoji="0" lang="en-US" sz="2400" b="1" i="0" u="none" strike="noStrike" kern="0" cap="sm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6" name="AutoShape 7">
            <a:extLst>
              <a:ext uri="{FF2B5EF4-FFF2-40B4-BE49-F238E27FC236}">
                <a16:creationId xmlns:a16="http://schemas.microsoft.com/office/drawing/2014/main" id="{8871D837-9F01-4EF9-8109-E0EFB4D69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1700808"/>
            <a:ext cx="6224760" cy="457200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BoutrosART" panose="020A0503020102020204" pitchFamily="18" charset="-78"/>
                <a:cs typeface="Traditional Arabic" panose="02020603050405020304" pitchFamily="18" charset="-78"/>
              </a:rPr>
              <a:t>فليكن لديك أكثر من متصفح على كمبيوترك (</a:t>
            </a:r>
            <a:r>
              <a:rPr kumimoji="0" lang="en-US" sz="1600" b="1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BoutrosART" panose="020A0503020102020204" pitchFamily="18" charset="-78"/>
                <a:cs typeface="Traditional Arabic" panose="02020603050405020304" pitchFamily="18" charset="-78"/>
              </a:rPr>
              <a:t>Firefox, Chrome, and IE</a:t>
            </a:r>
            <a:r>
              <a:rPr kumimoji="0" lang="en-US" b="1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BoutrosART" panose="020A0503020102020204" pitchFamily="18" charset="-78"/>
                <a:cs typeface="Traditional Arabic" panose="02020603050405020304" pitchFamily="18" charset="-78"/>
              </a:rPr>
              <a:t> </a:t>
            </a:r>
            <a:r>
              <a:rPr kumimoji="0" lang="ar-SA" b="1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BoutrosART" panose="020A0503020102020204" pitchFamily="18" charset="-78"/>
                <a:cs typeface="Traditional Arabic" panose="02020603050405020304" pitchFamily="18" charset="-78"/>
              </a:rPr>
              <a:t>)</a:t>
            </a:r>
            <a:endParaRPr kumimoji="0" lang="en-US" sz="2400" b="1" i="0" u="none" strike="noStrike" kern="0" cap="sm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7" name="AutoShape 7">
            <a:extLst>
              <a:ext uri="{FF2B5EF4-FFF2-40B4-BE49-F238E27FC236}">
                <a16:creationId xmlns:a16="http://schemas.microsoft.com/office/drawing/2014/main" id="{633F3016-FB28-4A04-A46E-FC69D3AC8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2200" y="2348880"/>
            <a:ext cx="392112" cy="457200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BoutrosART" panose="020A0503020102020204" pitchFamily="18" charset="-78"/>
                <a:cs typeface="Traditional Arabic" panose="02020603050405020304" pitchFamily="18" charset="-78"/>
              </a:rPr>
              <a:t>2</a:t>
            </a:r>
            <a:endParaRPr kumimoji="0" lang="en-US" sz="2400" b="1" i="0" u="none" strike="noStrike" kern="0" cap="sm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8" name="AutoShape 7">
            <a:extLst>
              <a:ext uri="{FF2B5EF4-FFF2-40B4-BE49-F238E27FC236}">
                <a16:creationId xmlns:a16="http://schemas.microsoft.com/office/drawing/2014/main" id="{57A048A8-745A-44EC-AA47-2D39A49F2B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2348880"/>
            <a:ext cx="6152752" cy="457200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BoutrosART" panose="020A0503020102020204" pitchFamily="18" charset="-78"/>
                <a:cs typeface="Traditional Arabic" panose="02020603050405020304" pitchFamily="18" charset="-78"/>
              </a:rPr>
              <a:t>يفضل مسح محفوظات التصفح المؤقتة.</a:t>
            </a:r>
            <a:endParaRPr kumimoji="0" lang="en-US" sz="2400" b="1" i="0" u="none" strike="noStrike" kern="0" cap="sm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9" name="AutoShape 7">
            <a:extLst>
              <a:ext uri="{FF2B5EF4-FFF2-40B4-BE49-F238E27FC236}">
                <a16:creationId xmlns:a16="http://schemas.microsoft.com/office/drawing/2014/main" id="{6E6CFF2D-8113-4484-AB36-3046D19B2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4144" y="3092383"/>
            <a:ext cx="392112" cy="457200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BoutrosART" panose="020A0503020102020204" pitchFamily="18" charset="-78"/>
                <a:cs typeface="Traditional Arabic" panose="02020603050405020304" pitchFamily="18" charset="-78"/>
              </a:rPr>
              <a:t>3</a:t>
            </a:r>
            <a:endParaRPr kumimoji="0" lang="en-US" sz="2400" b="1" i="0" u="none" strike="noStrike" kern="0" cap="sm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0" name="AutoShape 7">
            <a:extLst>
              <a:ext uri="{FF2B5EF4-FFF2-40B4-BE49-F238E27FC236}">
                <a16:creationId xmlns:a16="http://schemas.microsoft.com/office/drawing/2014/main" id="{14B34379-67DD-4D02-97CB-4AFE2FCF73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448" y="3092383"/>
            <a:ext cx="6152752" cy="457200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kern="0" cap="small" dirty="0">
                <a:solidFill>
                  <a:prstClr val="black"/>
                </a:solidFill>
                <a:latin typeface="Arial Narrow" panose="020B0606020202030204" pitchFamily="34" charset="0"/>
                <a:ea typeface="BoutrosART" panose="020A0503020102020204" pitchFamily="18" charset="-78"/>
                <a:cs typeface="Traditional Arabic" panose="02020603050405020304" pitchFamily="18" charset="-78"/>
              </a:rPr>
              <a:t>يفضل مسح محفوظات بحث قوقل المؤقتة.</a:t>
            </a:r>
            <a:endParaRPr lang="en-US" sz="2400" b="1" kern="0" cap="small" dirty="0">
              <a:solidFill>
                <a:prstClr val="black"/>
              </a:solidFill>
              <a:latin typeface="Arial Narrow" panose="020B0606020202030204" pitchFamily="34" charset="0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1" name="AutoShape 7">
            <a:extLst>
              <a:ext uri="{FF2B5EF4-FFF2-40B4-BE49-F238E27FC236}">
                <a16:creationId xmlns:a16="http://schemas.microsoft.com/office/drawing/2014/main" id="{5948A801-6B0C-49F8-81AF-3C415A2C5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332" y="3717032"/>
            <a:ext cx="392112" cy="457200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BoutrosART" panose="020A0503020102020204" pitchFamily="18" charset="-78"/>
                <a:cs typeface="Traditional Arabic" panose="02020603050405020304" pitchFamily="18" charset="-78"/>
              </a:rPr>
              <a:t>4</a:t>
            </a:r>
            <a:endParaRPr kumimoji="0" lang="en-US" sz="2400" b="1" i="0" u="none" strike="noStrike" kern="0" cap="sm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2" name="AutoShape 7">
            <a:extLst>
              <a:ext uri="{FF2B5EF4-FFF2-40B4-BE49-F238E27FC236}">
                <a16:creationId xmlns:a16="http://schemas.microsoft.com/office/drawing/2014/main" id="{8F0C2B3F-7A64-4048-B209-3CA22B18D3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636" y="3717032"/>
            <a:ext cx="6152752" cy="457200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BoutrosART" panose="020A0503020102020204" pitchFamily="18" charset="-78"/>
                <a:cs typeface="Traditional Arabic" panose="02020603050405020304" pitchFamily="18" charset="-78"/>
              </a:rPr>
              <a:t>استخدم خاصية التحديث بالضغط على </a:t>
            </a:r>
            <a:r>
              <a:rPr kumimoji="0" lang="en-US" sz="2400" b="1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BoutrosART" panose="020A0503020102020204" pitchFamily="18" charset="-78"/>
                <a:cs typeface="Traditional Arabic" panose="02020603050405020304" pitchFamily="18" charset="-78"/>
              </a:rPr>
              <a:t>F5</a:t>
            </a:r>
          </a:p>
        </p:txBody>
      </p:sp>
      <p:sp>
        <p:nvSpPr>
          <p:cNvPr id="23" name="AutoShape 7">
            <a:extLst>
              <a:ext uri="{FF2B5EF4-FFF2-40B4-BE49-F238E27FC236}">
                <a16:creationId xmlns:a16="http://schemas.microsoft.com/office/drawing/2014/main" id="{7ABCA04B-539B-4D11-9C0B-99B29EBBE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2360" y="4375951"/>
            <a:ext cx="392112" cy="457200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BoutrosART" panose="020A0503020102020204" pitchFamily="18" charset="-78"/>
                <a:cs typeface="Traditional Arabic" panose="02020603050405020304" pitchFamily="18" charset="-78"/>
              </a:rPr>
              <a:t>5</a:t>
            </a:r>
            <a:endParaRPr kumimoji="0" lang="en-US" sz="2400" b="1" i="0" u="none" strike="noStrike" kern="0" cap="sm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4" name="AutoShape 7">
            <a:extLst>
              <a:ext uri="{FF2B5EF4-FFF2-40B4-BE49-F238E27FC236}">
                <a16:creationId xmlns:a16="http://schemas.microsoft.com/office/drawing/2014/main" id="{8AC6A718-C0DB-4CAE-9EB4-46AA7F7AB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636" y="4375951"/>
            <a:ext cx="6792780" cy="457200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BoutrosART" panose="020A0503020102020204" pitchFamily="18" charset="-78"/>
                <a:cs typeface="Traditional Arabic" panose="02020603050405020304" pitchFamily="18" charset="-78"/>
              </a:rPr>
              <a:t>تأكد من تثبيت آخر تحديثات ويندوز و برنامج الحماية و برنامج حجب الدعايات</a:t>
            </a:r>
            <a:endParaRPr kumimoji="0" lang="en-US" sz="2400" b="1" i="0" u="none" strike="noStrike" kern="0" cap="sm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5" name="AutoShape 7">
            <a:extLst>
              <a:ext uri="{FF2B5EF4-FFF2-40B4-BE49-F238E27FC236}">
                <a16:creationId xmlns:a16="http://schemas.microsoft.com/office/drawing/2014/main" id="{8891F2D4-6809-4930-9DFD-4E620A985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2360" y="5013176"/>
            <a:ext cx="392112" cy="457200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BoutrosART" panose="020A0503020102020204" pitchFamily="18" charset="-78"/>
                <a:cs typeface="Traditional Arabic" panose="02020603050405020304" pitchFamily="18" charset="-78"/>
              </a:rPr>
              <a:t>6</a:t>
            </a:r>
            <a:endParaRPr kumimoji="0" lang="en-US" sz="2400" b="1" i="0" u="none" strike="noStrike" kern="0" cap="sm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6" name="AutoShape 7">
            <a:extLst>
              <a:ext uri="{FF2B5EF4-FFF2-40B4-BE49-F238E27FC236}">
                <a16:creationId xmlns:a16="http://schemas.microsoft.com/office/drawing/2014/main" id="{F992BC43-9F3B-45C9-8576-F2624DD6E0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636" y="5013176"/>
            <a:ext cx="6792780" cy="457200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BoutrosART" panose="020A0503020102020204" pitchFamily="18" charset="-78"/>
                <a:cs typeface="Traditional Arabic" panose="02020603050405020304" pitchFamily="18" charset="-78"/>
              </a:rPr>
              <a:t>تأكد من تثبيت آخر تحديثات جافا </a:t>
            </a:r>
            <a:r>
              <a:rPr kumimoji="0" lang="en-US" sz="2400" b="1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BoutrosART" panose="020A0503020102020204" pitchFamily="18" charset="-78"/>
                <a:cs typeface="Traditional Arabic" panose="02020603050405020304" pitchFamily="18" charset="-78"/>
              </a:rPr>
              <a:t>Java</a:t>
            </a:r>
          </a:p>
        </p:txBody>
      </p:sp>
      <p:pic>
        <p:nvPicPr>
          <p:cNvPr id="2050" name="Picture 2" descr="نتيجة بحث الصور عن ‪internet browser‬‏">
            <a:extLst>
              <a:ext uri="{FF2B5EF4-FFF2-40B4-BE49-F238E27FC236}">
                <a16:creationId xmlns:a16="http://schemas.microsoft.com/office/drawing/2014/main" id="{69F84F53-8CCB-49D1-9264-4AEE12AC2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909" y="1838958"/>
            <a:ext cx="1464859" cy="15121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AutoShape 7">
            <a:extLst>
              <a:ext uri="{FF2B5EF4-FFF2-40B4-BE49-F238E27FC236}">
                <a16:creationId xmlns:a16="http://schemas.microsoft.com/office/drawing/2014/main" id="{A8E24A52-7915-491E-8663-29F714E13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2796" y="5641952"/>
            <a:ext cx="392112" cy="457200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kern="0" cap="small" dirty="0">
                <a:solidFill>
                  <a:prstClr val="black"/>
                </a:solidFill>
                <a:latin typeface="Arial Narrow" panose="020B0606020202030204" pitchFamily="34" charset="0"/>
                <a:ea typeface="BoutrosART" panose="020A0503020102020204" pitchFamily="18" charset="-78"/>
                <a:cs typeface="Traditional Arabic" panose="02020603050405020304" pitchFamily="18" charset="-78"/>
              </a:rPr>
              <a:t>7</a:t>
            </a:r>
            <a:endParaRPr kumimoji="0" lang="en-US" sz="2400" b="1" i="0" u="none" strike="noStrike" kern="0" cap="sm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8" name="AutoShape 7">
            <a:extLst>
              <a:ext uri="{FF2B5EF4-FFF2-40B4-BE49-F238E27FC236}">
                <a16:creationId xmlns:a16="http://schemas.microsoft.com/office/drawing/2014/main" id="{12329930-ADBE-4624-9DB5-EE72B2B58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072" y="5641952"/>
            <a:ext cx="6792780" cy="457200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BoutrosART" panose="020A0503020102020204" pitchFamily="18" charset="-78"/>
                <a:cs typeface="Traditional Arabic" panose="02020603050405020304" pitchFamily="18" charset="-78"/>
              </a:rPr>
              <a:t>يفضل تثبيت قارئ ملفات </a:t>
            </a:r>
            <a:r>
              <a:rPr kumimoji="0" lang="en-US" sz="200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BoutrosART" panose="020A0503020102020204" pitchFamily="18" charset="-78"/>
                <a:cs typeface="Traditional Arabic" panose="02020603050405020304" pitchFamily="18" charset="-78"/>
              </a:rPr>
              <a:t>PDF</a:t>
            </a:r>
            <a:endParaRPr kumimoji="0" lang="en-US" sz="2400" i="0" u="none" strike="noStrike" kern="0" cap="sm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9" name="شكل بيضاوي 28">
            <a:extLst>
              <a:ext uri="{FF2B5EF4-FFF2-40B4-BE49-F238E27FC236}">
                <a16:creationId xmlns:a16="http://schemas.microsoft.com/office/drawing/2014/main" id="{B95380DA-73E6-4BE4-82CF-3F60B56E5A8D}"/>
              </a:ext>
            </a:extLst>
          </p:cNvPr>
          <p:cNvSpPr/>
          <p:nvPr/>
        </p:nvSpPr>
        <p:spPr>
          <a:xfrm>
            <a:off x="8404974" y="6093296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pic>
        <p:nvPicPr>
          <p:cNvPr id="2052" name="Picture 4" descr="Filetype-pdf icon">
            <a:extLst>
              <a:ext uri="{FF2B5EF4-FFF2-40B4-BE49-F238E27FC236}">
                <a16:creationId xmlns:a16="http://schemas.microsoft.com/office/drawing/2014/main" id="{20AE066E-F9FE-4DF7-963E-2B3A25EB2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48" y="5591090"/>
            <a:ext cx="558924" cy="55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Java icon">
            <a:extLst>
              <a:ext uri="{FF2B5EF4-FFF2-40B4-BE49-F238E27FC236}">
                <a16:creationId xmlns:a16="http://schemas.microsoft.com/office/drawing/2014/main" id="{786093B3-0494-4AD7-9C83-A392428D5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473" y="4856584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AutoShape 7">
            <a:extLst>
              <a:ext uri="{FF2B5EF4-FFF2-40B4-BE49-F238E27FC236}">
                <a16:creationId xmlns:a16="http://schemas.microsoft.com/office/drawing/2014/main" id="{C261B02E-50A8-4E54-A14E-F4405B582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4128" y="6237312"/>
            <a:ext cx="392112" cy="457200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kern="0" cap="small" dirty="0">
                <a:solidFill>
                  <a:prstClr val="black"/>
                </a:solidFill>
                <a:latin typeface="Arial Narrow" panose="020B0606020202030204" pitchFamily="34" charset="0"/>
                <a:ea typeface="BoutrosART" panose="020A0503020102020204" pitchFamily="18" charset="-78"/>
                <a:cs typeface="Traditional Arabic" panose="02020603050405020304" pitchFamily="18" charset="-78"/>
              </a:rPr>
              <a:t>8</a:t>
            </a:r>
            <a:endParaRPr kumimoji="0" lang="en-US" sz="2400" b="1" i="0" u="none" strike="noStrike" kern="0" cap="sm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31" name="AutoShape 7">
            <a:extLst>
              <a:ext uri="{FF2B5EF4-FFF2-40B4-BE49-F238E27FC236}">
                <a16:creationId xmlns:a16="http://schemas.microsoft.com/office/drawing/2014/main" id="{08AEADDD-83B2-411C-90D5-FA6A51C03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404" y="6237312"/>
            <a:ext cx="6792780" cy="457200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BoutrosART" panose="020A0503020102020204" pitchFamily="18" charset="-78"/>
                <a:cs typeface="Traditional Arabic" panose="02020603050405020304" pitchFamily="18" charset="-78"/>
              </a:rPr>
              <a:t>يفضل تثبيت مرمز و مشغل فيديو </a:t>
            </a:r>
            <a:r>
              <a:rPr kumimoji="0" lang="en-US" sz="2400" b="1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BoutrosART" panose="020A0503020102020204" pitchFamily="18" charset="-78"/>
                <a:cs typeface="Traditional Arabic" panose="02020603050405020304" pitchFamily="18" charset="-78"/>
              </a:rPr>
              <a:t>K-lite codec - </a:t>
            </a:r>
            <a:r>
              <a:rPr kumimoji="0" lang="en-US" sz="2400" b="1" i="0" u="none" strike="noStrike" kern="0" cap="sm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BoutrosART" panose="020A0503020102020204" pitchFamily="18" charset="-78"/>
                <a:cs typeface="Traditional Arabic" panose="02020603050405020304" pitchFamily="18" charset="-78"/>
              </a:rPr>
              <a:t>VLCplayer</a:t>
            </a:r>
            <a:endParaRPr kumimoji="0" lang="en-US" sz="2400" i="0" u="none" strike="noStrike" kern="0" cap="sm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2056" name="Picture 8" descr="VLC-Media-Player icon">
            <a:extLst>
              <a:ext uri="{FF2B5EF4-FFF2-40B4-BE49-F238E27FC236}">
                <a16:creationId xmlns:a16="http://schemas.microsoft.com/office/drawing/2014/main" id="{D9AB2644-CE0C-4EA6-9E3C-64DC46EE7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04" y="6150014"/>
            <a:ext cx="543513" cy="54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501022"/>
      </p:ext>
    </p:extLst>
  </p:cSld>
  <p:clrMapOvr>
    <a:masterClrMapping/>
  </p:clrMapOvr>
  <p:transition spd="med"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شكل بيضاوي 2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4" name="مستطيل مستدير الزوايا 5"/>
          <p:cNvSpPr>
            <a:spLocks noChangeArrowheads="1"/>
          </p:cNvSpPr>
          <p:nvPr/>
        </p:nvSpPr>
        <p:spPr bwMode="auto">
          <a:xfrm>
            <a:off x="533400" y="2590800"/>
            <a:ext cx="6400800" cy="213434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en-US" sz="32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إذا لاحظت في بعض الأحيان أن ما تراه على كمبيوترك يختلف عما يظهر على شاشة العرض أو حتى كمبيوتر زميلك</a:t>
            </a:r>
          </a:p>
        </p:txBody>
      </p:sp>
      <p:sp>
        <p:nvSpPr>
          <p:cNvPr id="5" name="مستطيل مستدير الزوايا 5"/>
          <p:cNvSpPr>
            <a:spLocks noChangeArrowheads="1"/>
          </p:cNvSpPr>
          <p:nvPr/>
        </p:nvSpPr>
        <p:spPr bwMode="auto">
          <a:xfrm>
            <a:off x="304800" y="1663050"/>
            <a:ext cx="4343400" cy="762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lvl="0" algn="ctr" rtl="0" fontAlgn="base">
              <a:spcAft>
                <a:spcPct val="0"/>
              </a:spcAft>
            </a:pPr>
            <a:r>
              <a:rPr lang="ar-SA" altLang="en-US" sz="32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لا تتفاجأ</a:t>
            </a:r>
            <a:endParaRPr kumimoji="0" lang="ar-SA" altLang="en-US" sz="3200" b="0" i="0" u="none" strike="noStrike" kern="0" cap="sm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  <p:pic>
        <p:nvPicPr>
          <p:cNvPr id="5122" name="Picture 2" descr="Coffee-brown icon">
            <a:extLst>
              <a:ext uri="{FF2B5EF4-FFF2-40B4-BE49-F238E27FC236}">
                <a16:creationId xmlns:a16="http://schemas.microsoft.com/office/drawing/2014/main" id="{4D7CC51D-EC9B-40C5-9A7B-3052DEC4C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3445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2066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شكل بيضاوي 2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755576" y="692696"/>
            <a:ext cx="4104456" cy="720080"/>
          </a:xfrm>
          <a:prstGeom prst="roundRect">
            <a:avLst/>
          </a:prstGeom>
          <a:solidFill>
            <a:srgbClr val="FCFEB9"/>
          </a:solidFill>
          <a:ln w="28575" cap="flat" cmpd="sng" algn="ctr">
            <a:solidFill>
              <a:srgbClr val="CEB966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شاهد الخطوات أولا</a:t>
            </a: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179512" y="3284984"/>
            <a:ext cx="4245059" cy="720080"/>
          </a:xfrm>
          <a:prstGeom prst="roundRect">
            <a:avLst/>
          </a:prstGeom>
          <a:solidFill>
            <a:srgbClr val="FCFEB9"/>
          </a:solidFill>
          <a:ln w="28575" cap="flat" cmpd="sng" algn="ctr">
            <a:solidFill>
              <a:srgbClr val="CEB966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طبق ما شاهدته</a:t>
            </a:r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1043608" y="4933573"/>
            <a:ext cx="6624736" cy="720080"/>
          </a:xfrm>
          <a:prstGeom prst="roundRect">
            <a:avLst/>
          </a:prstGeom>
          <a:solidFill>
            <a:srgbClr val="FCFEB9"/>
          </a:solidFill>
          <a:ln w="28575" cap="flat" cmpd="sng" algn="ctr">
            <a:solidFill>
              <a:srgbClr val="CEB966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SA" sz="4000" kern="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يمكنك التشاور مع أقرب متدرب لك</a:t>
            </a:r>
            <a:endParaRPr kumimoji="0" lang="ar-SA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  <p:sp>
        <p:nvSpPr>
          <p:cNvPr id="10" name="مستطيل مستدير الزوايا 6">
            <a:extLst>
              <a:ext uri="{FF2B5EF4-FFF2-40B4-BE49-F238E27FC236}">
                <a16:creationId xmlns:a16="http://schemas.microsoft.com/office/drawing/2014/main" id="{E25477F9-52FF-472E-8EFF-382E72B74137}"/>
              </a:ext>
            </a:extLst>
          </p:cNvPr>
          <p:cNvSpPr/>
          <p:nvPr/>
        </p:nvSpPr>
        <p:spPr>
          <a:xfrm>
            <a:off x="2339752" y="5877272"/>
            <a:ext cx="4245059" cy="720080"/>
          </a:xfrm>
          <a:prstGeom prst="roundRect">
            <a:avLst/>
          </a:prstGeom>
          <a:solidFill>
            <a:srgbClr val="FCFEB9"/>
          </a:solidFill>
          <a:ln w="28575" cap="flat" cmpd="sng" algn="ctr">
            <a:solidFill>
              <a:srgbClr val="CEB966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ارفع يدك لدعم فني فوري</a:t>
            </a:r>
          </a:p>
        </p:txBody>
      </p:sp>
    </p:spTree>
    <p:extLst>
      <p:ext uri="{BB962C8B-B14F-4D97-AF65-F5344CB8AC3E}">
        <p14:creationId xmlns:p14="http://schemas.microsoft.com/office/powerpoint/2010/main" val="892664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الحقوق غير محفوظة </a:t>
            </a:r>
            <a:endParaRPr lang="en-US" sz="3200" dirty="0">
              <a:solidFill>
                <a:schemeClr val="tx1"/>
              </a:solidFill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611560" y="1124742"/>
            <a:ext cx="7560840" cy="398065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تخضع جميع محتويات هذا البرنامج التدريبي لترخيص «المصادر التعليمية المفتوحة» </a:t>
            </a:r>
            <a:r>
              <a:rPr kumimoji="0" lang="ar-SA" sz="2800" b="1" i="0" u="sng" strike="noStrike" kern="1200" cap="small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يمكنك</a:t>
            </a:r>
            <a:r>
              <a:rPr kumimoji="0" lang="ar-SA" sz="28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:</a:t>
            </a:r>
          </a:p>
          <a:p>
            <a:pPr marL="514350" marR="0" lvl="0" indent="-5143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8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نسخه.</a:t>
            </a:r>
          </a:p>
          <a:p>
            <a:pPr marL="514350" marR="0" lvl="0" indent="-5143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8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توزيعه.</a:t>
            </a:r>
          </a:p>
          <a:p>
            <a:pPr marL="514350" marR="0" lvl="0" indent="-5143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8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طباعته.</a:t>
            </a:r>
          </a:p>
          <a:p>
            <a:pPr marL="514350" marR="0" lvl="0" indent="-5143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8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التعديل عليه مع الإشارة إلى ذلك.</a:t>
            </a:r>
            <a:endParaRPr kumimoji="0" lang="en-US" sz="2800" b="1" i="0" u="none" strike="noStrike" kern="1200" cap="sm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itional Arabic" panose="02020603050405020304" pitchFamily="18" charset="-78"/>
              <a:ea typeface="BoutrosART" panose="020A0503020102020204" pitchFamily="18" charset="-78"/>
              <a:cs typeface="Traditional Arabic" panose="02020603050405020304" pitchFamily="18" charset="-78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يمكنك تحميل آخر تحديثات العرض من صفحتي: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  <a:hlinkClick r:id="rId3"/>
              </a:rPr>
              <a:t>http://ali2060.weebly.com</a:t>
            </a:r>
            <a:endParaRPr kumimoji="0" lang="ar-SA" sz="2800" b="1" i="0" u="none" strike="noStrike" kern="1200" cap="sm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itional Arabic" panose="02020603050405020304" pitchFamily="18" charset="-78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11" name="Picture 2" descr="http://blog.edmodo.com/wp-content/uploads/2012/04/training-group-badge-icon-296x3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173" y="296393"/>
            <a:ext cx="615289" cy="62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نتيجة بحث الصور عن ‪oer‬‏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0" b="15120"/>
          <a:stretch/>
        </p:blipFill>
        <p:spPr bwMode="auto">
          <a:xfrm>
            <a:off x="2915816" y="5013175"/>
            <a:ext cx="3333750" cy="179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 مستدير الزوايا 9"/>
          <p:cNvSpPr/>
          <p:nvPr/>
        </p:nvSpPr>
        <p:spPr>
          <a:xfrm>
            <a:off x="755576" y="1912574"/>
            <a:ext cx="3147120" cy="129691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small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لا يمكنك: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8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نسبته لغير صاحبه.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8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المتاجرة به.</a:t>
            </a:r>
          </a:p>
        </p:txBody>
      </p:sp>
      <p:pic>
        <p:nvPicPr>
          <p:cNvPr id="1028" name="Picture 4" descr="Smile-lol 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11660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EAAEB88D-01A2-47A3-A0E0-4FD67D9ADD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14264"/>
          <a:stretch/>
        </p:blipFill>
        <p:spPr>
          <a:xfrm>
            <a:off x="971600" y="3345950"/>
            <a:ext cx="2353550" cy="86563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79780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FE314218-2436-4CA8-B2CD-51CF31843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98" y="2050854"/>
            <a:ext cx="5178390" cy="46827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التسجيل بموقع </a:t>
            </a:r>
            <a:r>
              <a:rPr lang="en-US" sz="3200" dirty="0" err="1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weebly</a:t>
            </a:r>
            <a:endParaRPr lang="ar-SA" sz="3200" dirty="0">
              <a:solidFill>
                <a:schemeClr val="tx1"/>
              </a:solidFill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4" name="مستطيل مستدير الزوايا 3"/>
          <p:cNvSpPr/>
          <p:nvPr/>
        </p:nvSpPr>
        <p:spPr>
          <a:xfrm rot="20492489">
            <a:off x="5236195" y="4334464"/>
            <a:ext cx="3804780" cy="7200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  <a:hlinkClick r:id="rId4"/>
              </a:rPr>
              <a:t>https://www.weebly.com/</a:t>
            </a:r>
            <a:endParaRPr kumimoji="0" lang="ar-SA" sz="2000" b="0" i="0" u="none" strike="noStrike" kern="1200" cap="sm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  <p:sp>
        <p:nvSpPr>
          <p:cNvPr id="8" name="وسيلة شرح مستطيلة مستديرة الزوايا 7"/>
          <p:cNvSpPr/>
          <p:nvPr/>
        </p:nvSpPr>
        <p:spPr>
          <a:xfrm>
            <a:off x="4775065" y="2649589"/>
            <a:ext cx="3837029" cy="739568"/>
          </a:xfrm>
          <a:prstGeom prst="wedgeRoundRectCallout">
            <a:avLst>
              <a:gd name="adj1" fmla="val -59216"/>
              <a:gd name="adj2" fmla="val 636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يمكنك التسجيل باستخدام حساب فيس بوك أو قوقل</a:t>
            </a:r>
          </a:p>
        </p:txBody>
      </p:sp>
      <p:sp>
        <p:nvSpPr>
          <p:cNvPr id="9" name="وسيلة شرح مستطيلة مستديرة الزوايا 8"/>
          <p:cNvSpPr/>
          <p:nvPr/>
        </p:nvSpPr>
        <p:spPr>
          <a:xfrm>
            <a:off x="7270090" y="2050854"/>
            <a:ext cx="1440160" cy="504056"/>
          </a:xfrm>
          <a:prstGeom prst="wedgeRoundRectCallout">
            <a:avLst>
              <a:gd name="adj1" fmla="val 12581"/>
              <a:gd name="adj2" fmla="val -8811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تسجيل جديد</a:t>
            </a: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7524328" y="332656"/>
            <a:ext cx="5481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1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60C8175C-FCF5-4A29-9380-5B052310DB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698" y="1304244"/>
            <a:ext cx="8445660" cy="54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809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A45ABA14-AAF9-4123-B03E-13D0AEB52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98" y="2509953"/>
            <a:ext cx="5544616" cy="4312479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التسجيل بموقع </a:t>
            </a:r>
            <a:r>
              <a:rPr lang="en-US" sz="3200" dirty="0" err="1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weebly</a:t>
            </a:r>
            <a:endParaRPr lang="ar-SA" sz="3200" dirty="0">
              <a:solidFill>
                <a:schemeClr val="tx1"/>
              </a:solidFill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4" name="مستطيل مستدير الزوايا 3"/>
          <p:cNvSpPr/>
          <p:nvPr/>
        </p:nvSpPr>
        <p:spPr>
          <a:xfrm rot="20492489">
            <a:off x="43426" y="2194871"/>
            <a:ext cx="3804780" cy="7200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  <a:hlinkClick r:id="rId4"/>
              </a:rPr>
              <a:t>https://www.weebly.com/</a:t>
            </a:r>
            <a:endParaRPr kumimoji="0" lang="ar-SA" sz="2000" b="0" i="0" u="none" strike="noStrike" kern="1200" cap="sm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  <p:sp>
        <p:nvSpPr>
          <p:cNvPr id="8" name="وسيلة شرح مستطيلة مستديرة الزوايا 7"/>
          <p:cNvSpPr/>
          <p:nvPr/>
        </p:nvSpPr>
        <p:spPr>
          <a:xfrm>
            <a:off x="4287965" y="2649589"/>
            <a:ext cx="4324130" cy="739568"/>
          </a:xfrm>
          <a:prstGeom prst="wedgeRoundRectCallout">
            <a:avLst>
              <a:gd name="adj1" fmla="val 13864"/>
              <a:gd name="adj2" fmla="val -16027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يمكنك تسجيل الدخول دون تسجيل سابق باستخدام حساب فيس بوك أو قوقل</a:t>
            </a: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7524328" y="332656"/>
            <a:ext cx="5481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Century Schoolbook"/>
              </a:rPr>
              <a:t>2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60C8175C-FCF5-4A29-9380-5B052310DB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698" y="1304244"/>
            <a:ext cx="8445660" cy="54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220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التسجيل بموقع </a:t>
            </a:r>
            <a:r>
              <a:rPr lang="en-US" sz="3200" dirty="0" err="1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weebly</a:t>
            </a:r>
            <a:endParaRPr lang="ar-SA" sz="3200" dirty="0">
              <a:solidFill>
                <a:schemeClr val="tx1"/>
              </a:solidFill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7524328" y="332656"/>
            <a:ext cx="5481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3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056E357-2E46-47F5-AA74-28A94E378E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69"/>
          <a:stretch/>
        </p:blipFill>
        <p:spPr>
          <a:xfrm>
            <a:off x="323528" y="1204458"/>
            <a:ext cx="5777800" cy="50820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وسيلة شرح مستطيلة مستديرة الزوايا 8">
            <a:extLst>
              <a:ext uri="{FF2B5EF4-FFF2-40B4-BE49-F238E27FC236}">
                <a16:creationId xmlns:a16="http://schemas.microsoft.com/office/drawing/2014/main" id="{3E6DE409-A4F3-4049-B2DB-5752ED043D6A}"/>
              </a:ext>
            </a:extLst>
          </p:cNvPr>
          <p:cNvSpPr/>
          <p:nvPr/>
        </p:nvSpPr>
        <p:spPr>
          <a:xfrm>
            <a:off x="5724128" y="4458147"/>
            <a:ext cx="2592288" cy="908936"/>
          </a:xfrm>
          <a:prstGeom prst="wedgeRoundRectCallout">
            <a:avLst>
              <a:gd name="adj1" fmla="val -74722"/>
              <a:gd name="adj2" fmla="val 7921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ditional Arabic" panose="02020603050405020304" pitchFamily="18" charset="-78"/>
                <a:cs typeface="Sultan bold" pitchFamily="2" charset="-78"/>
              </a:rPr>
              <a:t>اختر نعم لتبدأ بناء متجر متطور جدا</a:t>
            </a:r>
          </a:p>
        </p:txBody>
      </p:sp>
      <p:sp>
        <p:nvSpPr>
          <p:cNvPr id="11" name="وسيلة شرح مستطيلة مستديرة الزوايا 8">
            <a:extLst>
              <a:ext uri="{FF2B5EF4-FFF2-40B4-BE49-F238E27FC236}">
                <a16:creationId xmlns:a16="http://schemas.microsoft.com/office/drawing/2014/main" id="{AC933A0F-FBDB-4F5B-BAE5-4908243ED04C}"/>
              </a:ext>
            </a:extLst>
          </p:cNvPr>
          <p:cNvSpPr/>
          <p:nvPr/>
        </p:nvSpPr>
        <p:spPr>
          <a:xfrm>
            <a:off x="1259631" y="5301208"/>
            <a:ext cx="2160241" cy="908936"/>
          </a:xfrm>
          <a:prstGeom prst="wedgeRoundRectCallout">
            <a:avLst>
              <a:gd name="adj1" fmla="val -21033"/>
              <a:gd name="adj2" fmla="val -6235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rgbClr val="00B050"/>
                </a:solidFill>
                <a:latin typeface="Traditional Arabic" panose="02020603050405020304" pitchFamily="18" charset="-78"/>
                <a:cs typeface="Sultan bold" pitchFamily="2" charset="-78"/>
              </a:rPr>
              <a:t>اختر ليس الآن لتبدأ إنشاء موقع متقدم</a:t>
            </a:r>
          </a:p>
        </p:txBody>
      </p:sp>
      <p:sp>
        <p:nvSpPr>
          <p:cNvPr id="8" name="وسيلة شرح مستطيلة مستديرة الزوايا 7"/>
          <p:cNvSpPr/>
          <p:nvPr/>
        </p:nvSpPr>
        <p:spPr>
          <a:xfrm>
            <a:off x="6310331" y="2649588"/>
            <a:ext cx="2301764" cy="1440813"/>
          </a:xfrm>
          <a:prstGeom prst="wedgeRoundRectCallout">
            <a:avLst>
              <a:gd name="adj1" fmla="val -61791"/>
              <a:gd name="adj2" fmla="val -1951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rgbClr val="C00000"/>
                </a:solidFill>
                <a:latin typeface="Traditional Arabic" panose="02020603050405020304" pitchFamily="18" charset="-78"/>
                <a:cs typeface="Sultan bold" pitchFamily="2" charset="-78"/>
              </a:rPr>
              <a:t>هل تريد إنشاء متجر إلكتروني باستخدام ويبلي؟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raditional Arabic" panose="02020603050405020304" pitchFamily="18" charset="-78"/>
              <a:cs typeface="Sultan 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619957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628BC57E-03BB-4E7E-95EB-E81C30780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200741"/>
            <a:ext cx="8070405" cy="2366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التسجيل بموقع </a:t>
            </a:r>
            <a:r>
              <a:rPr lang="en-US" sz="3200" dirty="0" err="1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weebly</a:t>
            </a:r>
            <a:endParaRPr lang="ar-SA" sz="3200" dirty="0">
              <a:solidFill>
                <a:schemeClr val="tx1"/>
              </a:solidFill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8" name="وسيلة شرح مستطيلة مستديرة الزوايا 7"/>
          <p:cNvSpPr/>
          <p:nvPr/>
        </p:nvSpPr>
        <p:spPr>
          <a:xfrm>
            <a:off x="1539803" y="1491834"/>
            <a:ext cx="4752528" cy="596062"/>
          </a:xfrm>
          <a:prstGeom prst="wedgeRoundRectCallout">
            <a:avLst>
              <a:gd name="adj1" fmla="val 9154"/>
              <a:gd name="adj2" fmla="val 6854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الخطوة التالية هي اختيار السمة العامة للموقع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itional Arabic" panose="02020603050405020304" pitchFamily="18" charset="-78"/>
              <a:ea typeface="+mn-ea"/>
              <a:cs typeface="Traditional Arabic" panose="02020603050405020304" pitchFamily="18" charset="-78"/>
            </a:endParaRP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7524328" y="332656"/>
            <a:ext cx="5481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4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وسيلة شرح مستطيلة مستديرة الزوايا 8">
            <a:extLst>
              <a:ext uri="{FF2B5EF4-FFF2-40B4-BE49-F238E27FC236}">
                <a16:creationId xmlns:a16="http://schemas.microsoft.com/office/drawing/2014/main" id="{AC933A0F-FBDB-4F5B-BAE5-4908243ED04C}"/>
              </a:ext>
            </a:extLst>
          </p:cNvPr>
          <p:cNvSpPr/>
          <p:nvPr/>
        </p:nvSpPr>
        <p:spPr>
          <a:xfrm>
            <a:off x="315667" y="4595245"/>
            <a:ext cx="1440160" cy="621337"/>
          </a:xfrm>
          <a:prstGeom prst="wedgeRoundRectCallout">
            <a:avLst>
              <a:gd name="adj1" fmla="val -12630"/>
              <a:gd name="adj2" fmla="val -9416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itional Arabic" panose="02020603050405020304" pitchFamily="18" charset="-78"/>
                <a:cs typeface="Sultan bold" pitchFamily="2" charset="-78"/>
              </a:rPr>
              <a:t>أعمال تجارية</a:t>
            </a:r>
          </a:p>
        </p:txBody>
      </p:sp>
      <p:sp>
        <p:nvSpPr>
          <p:cNvPr id="13" name="وسيلة شرح مستطيلة مستديرة الزوايا 8">
            <a:extLst>
              <a:ext uri="{FF2B5EF4-FFF2-40B4-BE49-F238E27FC236}">
                <a16:creationId xmlns:a16="http://schemas.microsoft.com/office/drawing/2014/main" id="{72A9AE7B-BDAA-4A35-9E28-B9D0D67CF6D7}"/>
              </a:ext>
            </a:extLst>
          </p:cNvPr>
          <p:cNvSpPr/>
          <p:nvPr/>
        </p:nvSpPr>
        <p:spPr>
          <a:xfrm>
            <a:off x="1899843" y="4658203"/>
            <a:ext cx="1440160" cy="621337"/>
          </a:xfrm>
          <a:prstGeom prst="wedgeRoundRectCallout">
            <a:avLst>
              <a:gd name="adj1" fmla="val -12630"/>
              <a:gd name="adj2" fmla="val -9416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itional Arabic" panose="02020603050405020304" pitchFamily="18" charset="-78"/>
                <a:cs typeface="Sultan bold" pitchFamily="2" charset="-78"/>
              </a:rPr>
              <a:t>حقيبة</a:t>
            </a:r>
          </a:p>
        </p:txBody>
      </p:sp>
      <p:sp>
        <p:nvSpPr>
          <p:cNvPr id="14" name="وسيلة شرح مستطيلة مستديرة الزوايا 8">
            <a:extLst>
              <a:ext uri="{FF2B5EF4-FFF2-40B4-BE49-F238E27FC236}">
                <a16:creationId xmlns:a16="http://schemas.microsoft.com/office/drawing/2014/main" id="{EA0C7117-5132-4BE8-BA3C-70665BFB9FAC}"/>
              </a:ext>
            </a:extLst>
          </p:cNvPr>
          <p:cNvSpPr/>
          <p:nvPr/>
        </p:nvSpPr>
        <p:spPr>
          <a:xfrm>
            <a:off x="3412011" y="4679871"/>
            <a:ext cx="1440160" cy="621337"/>
          </a:xfrm>
          <a:prstGeom prst="wedgeRoundRectCallout">
            <a:avLst>
              <a:gd name="adj1" fmla="val -12630"/>
              <a:gd name="adj2" fmla="val -9416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itional Arabic" panose="02020603050405020304" pitchFamily="18" charset="-78"/>
                <a:cs typeface="Sultan bold" pitchFamily="2" charset="-78"/>
              </a:rPr>
              <a:t>صفحات شخصية</a:t>
            </a:r>
          </a:p>
        </p:txBody>
      </p:sp>
      <p:sp>
        <p:nvSpPr>
          <p:cNvPr id="15" name="وسيلة شرح مستطيلة مستديرة الزوايا 8">
            <a:extLst>
              <a:ext uri="{FF2B5EF4-FFF2-40B4-BE49-F238E27FC236}">
                <a16:creationId xmlns:a16="http://schemas.microsoft.com/office/drawing/2014/main" id="{374F0674-6E1A-46B9-8582-1EF8FA0FBFD9}"/>
              </a:ext>
            </a:extLst>
          </p:cNvPr>
          <p:cNvSpPr/>
          <p:nvPr/>
        </p:nvSpPr>
        <p:spPr>
          <a:xfrm>
            <a:off x="4924179" y="4679871"/>
            <a:ext cx="1440160" cy="621337"/>
          </a:xfrm>
          <a:prstGeom prst="wedgeRoundRectCallout">
            <a:avLst>
              <a:gd name="adj1" fmla="val -12630"/>
              <a:gd name="adj2" fmla="val -9416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itional Arabic" panose="02020603050405020304" pitchFamily="18" charset="-78"/>
                <a:cs typeface="Sultan bold" pitchFamily="2" charset="-78"/>
              </a:rPr>
              <a:t>مناسبات</a:t>
            </a:r>
          </a:p>
        </p:txBody>
      </p:sp>
      <p:sp>
        <p:nvSpPr>
          <p:cNvPr id="16" name="وسيلة شرح مستطيلة مستديرة الزوايا 8">
            <a:extLst>
              <a:ext uri="{FF2B5EF4-FFF2-40B4-BE49-F238E27FC236}">
                <a16:creationId xmlns:a16="http://schemas.microsoft.com/office/drawing/2014/main" id="{C4B9CEAA-2200-408C-96D8-847DD62472A1}"/>
              </a:ext>
            </a:extLst>
          </p:cNvPr>
          <p:cNvSpPr/>
          <p:nvPr/>
        </p:nvSpPr>
        <p:spPr>
          <a:xfrm>
            <a:off x="6414306" y="4691289"/>
            <a:ext cx="1440160" cy="621337"/>
          </a:xfrm>
          <a:prstGeom prst="wedgeRoundRectCallout">
            <a:avLst>
              <a:gd name="adj1" fmla="val -39708"/>
              <a:gd name="adj2" fmla="val -12357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itional Arabic" panose="02020603050405020304" pitchFamily="18" charset="-78"/>
                <a:cs typeface="Sultan bold" pitchFamily="2" charset="-78"/>
              </a:rPr>
              <a:t>مدونة</a:t>
            </a:r>
          </a:p>
        </p:txBody>
      </p:sp>
      <p:sp>
        <p:nvSpPr>
          <p:cNvPr id="17" name="وسيلة شرح مستطيلة مستديرة الزوايا 8">
            <a:extLst>
              <a:ext uri="{FF2B5EF4-FFF2-40B4-BE49-F238E27FC236}">
                <a16:creationId xmlns:a16="http://schemas.microsoft.com/office/drawing/2014/main" id="{BC82E0A8-D5D2-4574-B0AE-71194971B1F9}"/>
              </a:ext>
            </a:extLst>
          </p:cNvPr>
          <p:cNvSpPr/>
          <p:nvPr/>
        </p:nvSpPr>
        <p:spPr>
          <a:xfrm>
            <a:off x="6792236" y="3166135"/>
            <a:ext cx="1440160" cy="525729"/>
          </a:xfrm>
          <a:prstGeom prst="wedgeRoundRectCallout">
            <a:avLst>
              <a:gd name="adj1" fmla="val -13564"/>
              <a:gd name="adj2" fmla="val 6570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dirty="0">
                <a:solidFill>
                  <a:prstClr val="black"/>
                </a:solidFill>
                <a:latin typeface="Traditional Arabic" panose="02020603050405020304" pitchFamily="18" charset="-78"/>
                <a:cs typeface="Sultan bold" pitchFamily="2" charset="-78"/>
              </a:rPr>
              <a:t>أخرى</a:t>
            </a:r>
          </a:p>
        </p:txBody>
      </p:sp>
    </p:spTree>
    <p:extLst>
      <p:ext uri="{BB962C8B-B14F-4D97-AF65-F5344CB8AC3E}">
        <p14:creationId xmlns:p14="http://schemas.microsoft.com/office/powerpoint/2010/main" val="40495423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التسجيل بموقع </a:t>
            </a:r>
            <a:r>
              <a:rPr lang="en-US" sz="3200" dirty="0" err="1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weebly</a:t>
            </a:r>
            <a:endParaRPr lang="ar-SA" sz="3200" dirty="0">
              <a:solidFill>
                <a:schemeClr val="tx1"/>
              </a:solidFill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8" name="وسيلة شرح مستطيلة مستديرة الزوايا 7"/>
          <p:cNvSpPr/>
          <p:nvPr/>
        </p:nvSpPr>
        <p:spPr>
          <a:xfrm>
            <a:off x="1539803" y="1491834"/>
            <a:ext cx="4752528" cy="596062"/>
          </a:xfrm>
          <a:prstGeom prst="wedgeRoundRectCallout">
            <a:avLst>
              <a:gd name="adj1" fmla="val 9154"/>
              <a:gd name="adj2" fmla="val 6854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dirty="0">
                <a:solidFill>
                  <a:prstClr val="black"/>
                </a:solidFill>
                <a:latin typeface="Traditional Arabic" panose="02020603050405020304" pitchFamily="18" charset="-78"/>
                <a:cs typeface="Sultan bold" pitchFamily="2" charset="-78"/>
              </a:rPr>
              <a:t>لمزيد من السمات</a:t>
            </a:r>
            <a:endParaRPr kumimoji="0" lang="ar-SA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itional Arabic" panose="02020603050405020304" pitchFamily="18" charset="-78"/>
              <a:cs typeface="Sultan bold" pitchFamily="2" charset="-78"/>
            </a:endParaRP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7524328" y="332656"/>
            <a:ext cx="5481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5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8CCD2F93-B36E-41F5-B3F4-21DBC7671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2204864"/>
            <a:ext cx="4619625" cy="2000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8" name="مستطيل مستدير الزوايا 3">
            <a:extLst>
              <a:ext uri="{FF2B5EF4-FFF2-40B4-BE49-F238E27FC236}">
                <a16:creationId xmlns:a16="http://schemas.microsoft.com/office/drawing/2014/main" id="{D4DD402D-7AF0-40E4-BB1E-44462CD74742}"/>
              </a:ext>
            </a:extLst>
          </p:cNvPr>
          <p:cNvSpPr/>
          <p:nvPr/>
        </p:nvSpPr>
        <p:spPr>
          <a:xfrm>
            <a:off x="755576" y="5805264"/>
            <a:ext cx="7200800" cy="7200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lvl="0" algn="ctr"/>
            <a:r>
              <a:rPr lang="en-US" sz="2400" dirty="0">
                <a:solidFill>
                  <a:prstClr val="black"/>
                </a:solidFill>
              </a:rPr>
              <a:t>http://www.weebly.com/themes#vertical/featured</a:t>
            </a:r>
            <a:endParaRPr kumimoji="0" lang="ar-SA" sz="2000" b="0" i="0" u="none" strike="noStrike" kern="1200" cap="sm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  <p:sp>
        <p:nvSpPr>
          <p:cNvPr id="19" name="مستطيل مستدير الزوايا 3">
            <a:extLst>
              <a:ext uri="{FF2B5EF4-FFF2-40B4-BE49-F238E27FC236}">
                <a16:creationId xmlns:a16="http://schemas.microsoft.com/office/drawing/2014/main" id="{ED6A95B5-D157-4DD3-A007-D6667BC80CEF}"/>
              </a:ext>
            </a:extLst>
          </p:cNvPr>
          <p:cNvSpPr/>
          <p:nvPr/>
        </p:nvSpPr>
        <p:spPr>
          <a:xfrm>
            <a:off x="2067352" y="5006126"/>
            <a:ext cx="4619625" cy="63745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lvl="0" algn="ctr"/>
            <a:r>
              <a:rPr lang="ar-SA" sz="2400" dirty="0">
                <a:solidFill>
                  <a:prstClr val="black"/>
                </a:solidFill>
                <a:cs typeface="AF_Taif Normal" pitchFamily="2" charset="-78"/>
              </a:rPr>
              <a:t>قوالب قد تكون مميزة</a:t>
            </a:r>
            <a:endParaRPr kumimoji="0" lang="ar-SA" sz="2000" b="0" i="0" u="none" strike="noStrike" kern="1200" cap="sm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utrosART" panose="020A0503020102020204" pitchFamily="18" charset="-78"/>
              <a:ea typeface="BoutrosART" panose="020A0503020102020204" pitchFamily="18" charset="-78"/>
              <a:cs typeface="AF_Taif Normal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924505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التسجيل بموقع </a:t>
            </a:r>
            <a:r>
              <a:rPr lang="en-US" sz="3200" dirty="0" err="1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weebly</a:t>
            </a:r>
            <a:endParaRPr lang="ar-SA" sz="3200" dirty="0">
              <a:solidFill>
                <a:schemeClr val="tx1"/>
              </a:solidFill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8" name="وسيلة شرح مستطيلة مستديرة الزوايا 7"/>
          <p:cNvSpPr/>
          <p:nvPr/>
        </p:nvSpPr>
        <p:spPr>
          <a:xfrm>
            <a:off x="1539803" y="1491834"/>
            <a:ext cx="4752528" cy="596062"/>
          </a:xfrm>
          <a:prstGeom prst="wedgeRoundRectCallout">
            <a:avLst>
              <a:gd name="adj1" fmla="val 9154"/>
              <a:gd name="adj2" fmla="val 6854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Sultan bold" pitchFamily="2" charset="-78"/>
              </a:rPr>
              <a:t>عند الضغط على أي سمة ستظهر المعاينة لها</a:t>
            </a:r>
            <a:endParaRPr kumimoji="0" lang="ar-SA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itional Arabic" panose="02020603050405020304" pitchFamily="18" charset="-78"/>
              <a:cs typeface="Sultan bold" pitchFamily="2" charset="-78"/>
            </a:endParaRP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7524328" y="332656"/>
            <a:ext cx="5481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6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79706B02-74A7-47D5-93AF-28077CCB9A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571068"/>
            <a:ext cx="8216177" cy="228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8242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التسجيل بموقع </a:t>
            </a:r>
            <a:r>
              <a:rPr lang="en-US" sz="3200" dirty="0" err="1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weebly</a:t>
            </a:r>
            <a:endParaRPr lang="ar-SA" sz="3200" dirty="0">
              <a:solidFill>
                <a:schemeClr val="tx1"/>
              </a:solidFill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8" name="وسيلة شرح مستطيلة مستديرة الزوايا 7"/>
          <p:cNvSpPr/>
          <p:nvPr/>
        </p:nvSpPr>
        <p:spPr>
          <a:xfrm>
            <a:off x="1835696" y="1844824"/>
            <a:ext cx="4752528" cy="596062"/>
          </a:xfrm>
          <a:prstGeom prst="wedgeRoundRectCallout">
            <a:avLst>
              <a:gd name="adj1" fmla="val 9154"/>
              <a:gd name="adj2" fmla="val 6854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Sultan bold" pitchFamily="2" charset="-78"/>
              </a:rPr>
              <a:t>عند الضغط على أي سمة ستظهر المعاينة لها</a:t>
            </a:r>
            <a:endParaRPr kumimoji="0" lang="ar-SA" sz="2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itional Arabic" panose="02020603050405020304" pitchFamily="18" charset="-78"/>
              <a:cs typeface="Sultan bold" pitchFamily="2" charset="-78"/>
            </a:endParaRP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7524328" y="332656"/>
            <a:ext cx="5481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7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5F17234-9E08-48C8-AFE1-4AE5B0C6F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56" y="2736128"/>
            <a:ext cx="8604448" cy="1295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08868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التسجيل بموقع </a:t>
            </a:r>
            <a:r>
              <a:rPr lang="en-US" sz="3200" dirty="0" err="1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weebly</a:t>
            </a:r>
            <a:endParaRPr lang="ar-SA" sz="3200" dirty="0">
              <a:solidFill>
                <a:schemeClr val="tx1"/>
              </a:solidFill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8" name="وسيلة شرح مستطيلة مستديرة الزوايا 7"/>
          <p:cNvSpPr/>
          <p:nvPr/>
        </p:nvSpPr>
        <p:spPr>
          <a:xfrm>
            <a:off x="3707904" y="1941673"/>
            <a:ext cx="4780196" cy="596062"/>
          </a:xfrm>
          <a:prstGeom prst="wedgeRoundRectCallout">
            <a:avLst>
              <a:gd name="adj1" fmla="val 30722"/>
              <a:gd name="adj2" fmla="val 65161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SKR HEAD1" pitchFamily="2" charset="-78"/>
              </a:rPr>
              <a:t>لاختيار هذه السمة و البدء بوضع مكونات الموقع</a:t>
            </a:r>
            <a:endParaRPr kumimoji="0" lang="ar-SA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itional Arabic" panose="02020603050405020304" pitchFamily="18" charset="-78"/>
              <a:cs typeface="SKR HEAD1" pitchFamily="2" charset="-78"/>
            </a:endParaRP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7524328" y="332656"/>
            <a:ext cx="5481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8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4B1DEC9-BE66-4281-9C73-FE01E9DE0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912" y="2780928"/>
            <a:ext cx="8093299" cy="2376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وسيلة شرح مستطيلة مستديرة الزوايا 7">
            <a:extLst>
              <a:ext uri="{FF2B5EF4-FFF2-40B4-BE49-F238E27FC236}">
                <a16:creationId xmlns:a16="http://schemas.microsoft.com/office/drawing/2014/main" id="{59AA85A6-ACFC-4E45-8256-E5E8EA05FA16}"/>
              </a:ext>
            </a:extLst>
          </p:cNvPr>
          <p:cNvSpPr/>
          <p:nvPr/>
        </p:nvSpPr>
        <p:spPr>
          <a:xfrm>
            <a:off x="179512" y="1948019"/>
            <a:ext cx="2448272" cy="596062"/>
          </a:xfrm>
          <a:prstGeom prst="wedgeRoundRectCallout">
            <a:avLst>
              <a:gd name="adj1" fmla="val -29695"/>
              <a:gd name="adj2" fmla="val 69673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SKR HEAD1" pitchFamily="2" charset="-78"/>
              </a:rPr>
              <a:t>لإغلاق المعاينة و العودة</a:t>
            </a:r>
            <a:endParaRPr kumimoji="0" lang="ar-SA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itional Arabic" panose="02020603050405020304" pitchFamily="18" charset="-78"/>
              <a:cs typeface="SKR HEAD1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934341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التسجيل بموقع </a:t>
            </a:r>
            <a:r>
              <a:rPr lang="en-US" sz="3200" dirty="0" err="1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weebly</a:t>
            </a:r>
            <a:endParaRPr lang="ar-SA" sz="3200" dirty="0">
              <a:solidFill>
                <a:schemeClr val="tx1"/>
              </a:solidFill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8" name="وسيلة شرح مستطيلة مستديرة الزوايا 7"/>
          <p:cNvSpPr/>
          <p:nvPr/>
        </p:nvSpPr>
        <p:spPr>
          <a:xfrm>
            <a:off x="1318589" y="1196752"/>
            <a:ext cx="6200549" cy="596062"/>
          </a:xfrm>
          <a:prstGeom prst="wedgeRoundRectCallout">
            <a:avLst>
              <a:gd name="adj1" fmla="val 9154"/>
              <a:gd name="adj2" fmla="val 6854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أحياناً ... عند الضغط على أي سمة ستظهر المعاينة بطريقة مختلفة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itional Arabic" panose="02020603050405020304" pitchFamily="18" charset="-78"/>
              <a:ea typeface="+mn-ea"/>
              <a:cs typeface="Traditional Arabic" panose="02020603050405020304" pitchFamily="18" charset="-78"/>
            </a:endParaRP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7524328" y="332656"/>
            <a:ext cx="5481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9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C4379A9-D6C7-478E-8034-CCB5D1ABE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999046"/>
            <a:ext cx="7973769" cy="3713319"/>
          </a:xfrm>
          <a:prstGeom prst="rect">
            <a:avLst/>
          </a:prstGeom>
        </p:spPr>
      </p:pic>
      <p:sp>
        <p:nvSpPr>
          <p:cNvPr id="6" name="سهم: لأسفل 5">
            <a:extLst>
              <a:ext uri="{FF2B5EF4-FFF2-40B4-BE49-F238E27FC236}">
                <a16:creationId xmlns:a16="http://schemas.microsoft.com/office/drawing/2014/main" id="{B146A020-E980-4B02-B6EC-8836F24ADB75}"/>
              </a:ext>
            </a:extLst>
          </p:cNvPr>
          <p:cNvSpPr/>
          <p:nvPr/>
        </p:nvSpPr>
        <p:spPr>
          <a:xfrm>
            <a:off x="1835696" y="5949280"/>
            <a:ext cx="5472608" cy="7648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cs typeface="AF_Taif Normal" pitchFamily="2" charset="-78"/>
              </a:rPr>
              <a:t>بعد اختيار السمة المناسبة</a:t>
            </a:r>
          </a:p>
        </p:txBody>
      </p:sp>
    </p:spTree>
    <p:extLst>
      <p:ext uri="{BB962C8B-B14F-4D97-AF65-F5344CB8AC3E}">
        <p14:creationId xmlns:p14="http://schemas.microsoft.com/office/powerpoint/2010/main" val="42893418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التسجيل بموقع </a:t>
            </a:r>
            <a:r>
              <a:rPr lang="en-US" sz="3200" dirty="0" err="1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weebly</a:t>
            </a:r>
            <a:r>
              <a:rPr lang="ar-SA" sz="32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 – اختيار العنوان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7524328" y="332656"/>
            <a:ext cx="5481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10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4773468-984C-4C0A-89A3-A8339BAE2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340768"/>
            <a:ext cx="5029556" cy="52115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وسيلة شرح مستطيلة مستديرة الزوايا 7">
            <a:extLst>
              <a:ext uri="{FF2B5EF4-FFF2-40B4-BE49-F238E27FC236}">
                <a16:creationId xmlns:a16="http://schemas.microsoft.com/office/drawing/2014/main" id="{A0636FAE-F040-437D-B333-4DB8A58DCBE1}"/>
              </a:ext>
            </a:extLst>
          </p:cNvPr>
          <p:cNvSpPr/>
          <p:nvPr/>
        </p:nvSpPr>
        <p:spPr>
          <a:xfrm>
            <a:off x="5308215" y="2240291"/>
            <a:ext cx="3245273" cy="1080120"/>
          </a:xfrm>
          <a:prstGeom prst="wedgeRoundRectCallout">
            <a:avLst>
              <a:gd name="adj1" fmla="val -54657"/>
              <a:gd name="adj2" fmla="val 2434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الخيار الأول: تسجيل نطاق </a:t>
            </a:r>
            <a:r>
              <a:rPr lang="ar-SA" sz="2400" b="1" dirty="0" err="1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جديد.و</a:t>
            </a:r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هذا يعني أنك ستدفع رسوماً سنوية لتملك هذا النطاق.</a:t>
            </a:r>
          </a:p>
        </p:txBody>
      </p:sp>
      <p:sp>
        <p:nvSpPr>
          <p:cNvPr id="19" name="وسيلة شرح مستطيلة مستديرة الزوايا 7">
            <a:extLst>
              <a:ext uri="{FF2B5EF4-FFF2-40B4-BE49-F238E27FC236}">
                <a16:creationId xmlns:a16="http://schemas.microsoft.com/office/drawing/2014/main" id="{20FD6AD5-AF12-4D68-A75D-4FEA50057598}"/>
              </a:ext>
            </a:extLst>
          </p:cNvPr>
          <p:cNvSpPr/>
          <p:nvPr/>
        </p:nvSpPr>
        <p:spPr>
          <a:xfrm>
            <a:off x="5364088" y="3573016"/>
            <a:ext cx="3245273" cy="1080120"/>
          </a:xfrm>
          <a:prstGeom prst="wedgeRoundRectCallout">
            <a:avLst>
              <a:gd name="adj1" fmla="val -54657"/>
              <a:gd name="adj2" fmla="val 2434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الخيار الثاني: استخدام نطاق موجود لديك مسبقاً.</a:t>
            </a:r>
          </a:p>
        </p:txBody>
      </p:sp>
      <p:sp>
        <p:nvSpPr>
          <p:cNvPr id="20" name="وسيلة شرح مستطيلة مستديرة الزوايا 7">
            <a:extLst>
              <a:ext uri="{FF2B5EF4-FFF2-40B4-BE49-F238E27FC236}">
                <a16:creationId xmlns:a16="http://schemas.microsoft.com/office/drawing/2014/main" id="{65B9A22A-D6B3-4A61-AEB2-0B0F94F79D4A}"/>
              </a:ext>
            </a:extLst>
          </p:cNvPr>
          <p:cNvSpPr/>
          <p:nvPr/>
        </p:nvSpPr>
        <p:spPr>
          <a:xfrm>
            <a:off x="5264426" y="4912277"/>
            <a:ext cx="3245273" cy="1080120"/>
          </a:xfrm>
          <a:prstGeom prst="wedgeRoundRectCallout">
            <a:avLst>
              <a:gd name="adj1" fmla="val -54657"/>
              <a:gd name="adj2" fmla="val 2434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الخيار الثالث: استخدام نطاق مجاني فرعي على ويبلي.</a:t>
            </a:r>
          </a:p>
        </p:txBody>
      </p:sp>
    </p:spTree>
    <p:extLst>
      <p:ext uri="{BB962C8B-B14F-4D97-AF65-F5344CB8AC3E}">
        <p14:creationId xmlns:p14="http://schemas.microsoft.com/office/powerpoint/2010/main" val="3557567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AGA Aladdin Regular" pitchFamily="2" charset="-78"/>
              </a:rPr>
              <a:t>كامتيجا</a:t>
            </a:r>
            <a:r>
              <a:rPr lang="ar-SA" sz="32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AF_Taif Normal" pitchFamily="2" charset="-78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AF_Taif Normal" pitchFamily="2" charset="-78"/>
              </a:rPr>
              <a:t>Camtasia Studio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924131" y="1524000"/>
            <a:ext cx="7028937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itional Arabic" panose="02020603050405020304" pitchFamily="18" charset="-78"/>
                <a:ea typeface="BoutrosART" panose="020A0503020102020204" pitchFamily="18" charset="-78"/>
                <a:cs typeface="Sultan bold" pitchFamily="2" charset="-78"/>
              </a:rPr>
              <a:t>يمكنك الرد على مكالمات الجوال خارج القاعة دون الاستئذان</a:t>
            </a:r>
            <a:r>
              <a:rPr kumimoji="0" lang="en-US" sz="36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itional Arabic" panose="02020603050405020304" pitchFamily="18" charset="-78"/>
                <a:ea typeface="BoutrosART" panose="020A0503020102020204" pitchFamily="18" charset="-78"/>
                <a:cs typeface="Sultan bold" pitchFamily="2" charset="-78"/>
              </a:rPr>
              <a:t>!</a:t>
            </a:r>
            <a:endParaRPr kumimoji="0" lang="ar-SA" sz="3600" b="1" i="0" u="none" strike="noStrike" kern="1200" cap="sm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itional Arabic" panose="02020603050405020304" pitchFamily="18" charset="-78"/>
              <a:ea typeface="BoutrosART" panose="020A0503020102020204" pitchFamily="18" charset="-78"/>
              <a:cs typeface="Sultan bold" pitchFamily="2" charset="-78"/>
            </a:endParaRPr>
          </a:p>
        </p:txBody>
      </p:sp>
      <p:pic>
        <p:nvPicPr>
          <p:cNvPr id="11" name="Picture 2" descr="http://blog.edmodo.com/wp-content/uploads/2012/04/training-group-badge-icon-296x3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173" y="296393"/>
            <a:ext cx="615289" cy="62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نتيجة بحث الصور عن ‪call‬‏">
            <a:extLst>
              <a:ext uri="{FF2B5EF4-FFF2-40B4-BE49-F238E27FC236}">
                <a16:creationId xmlns:a16="http://schemas.microsoft.com/office/drawing/2014/main" id="{9CFA5A51-1BAE-4E28-8702-EE7356934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590800"/>
            <a:ext cx="4267200" cy="426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4862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التسجيل بموقع </a:t>
            </a:r>
            <a:r>
              <a:rPr lang="en-US" sz="3200" dirty="0" err="1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weebly</a:t>
            </a:r>
            <a:r>
              <a:rPr lang="ar-SA" sz="32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 – اختيار العنوان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7524328" y="332656"/>
            <a:ext cx="5481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>
              <a:defRPr/>
            </a:pPr>
            <a:r>
              <a:rPr lang="en-US" sz="2000" b="1" dirty="0">
                <a:solidFill>
                  <a:prstClr val="white"/>
                </a:solidFill>
              </a:rPr>
              <a:t>11</a:t>
            </a:r>
            <a:endParaRPr lang="ar-SA" sz="2000" b="1" dirty="0">
              <a:solidFill>
                <a:prstClr val="white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4773468-984C-4C0A-89A3-A8339BAE2F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20950"/>
            <a:ext cx="5029556" cy="50512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وسيلة شرح مستطيلة مستديرة الزوايا 7">
            <a:extLst>
              <a:ext uri="{FF2B5EF4-FFF2-40B4-BE49-F238E27FC236}">
                <a16:creationId xmlns:a16="http://schemas.microsoft.com/office/drawing/2014/main" id="{A0636FAE-F040-437D-B333-4DB8A58DCBE1}"/>
              </a:ext>
            </a:extLst>
          </p:cNvPr>
          <p:cNvSpPr/>
          <p:nvPr/>
        </p:nvSpPr>
        <p:spPr>
          <a:xfrm>
            <a:off x="5373670" y="1457615"/>
            <a:ext cx="3245273" cy="459217"/>
          </a:xfrm>
          <a:prstGeom prst="wedgeRoundRectCallout">
            <a:avLst>
              <a:gd name="adj1" fmla="val -54657"/>
              <a:gd name="adj2" fmla="val 2434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اضغط للانتقال للخطوة التالية</a:t>
            </a:r>
          </a:p>
        </p:txBody>
      </p:sp>
      <p:sp>
        <p:nvSpPr>
          <p:cNvPr id="20" name="وسيلة شرح مستطيلة مستديرة الزوايا 7">
            <a:extLst>
              <a:ext uri="{FF2B5EF4-FFF2-40B4-BE49-F238E27FC236}">
                <a16:creationId xmlns:a16="http://schemas.microsoft.com/office/drawing/2014/main" id="{65B9A22A-D6B3-4A61-AEB2-0B0F94F79D4A}"/>
              </a:ext>
            </a:extLst>
          </p:cNvPr>
          <p:cNvSpPr/>
          <p:nvPr/>
        </p:nvSpPr>
        <p:spPr>
          <a:xfrm>
            <a:off x="5054133" y="5539888"/>
            <a:ext cx="3245273" cy="1080120"/>
          </a:xfrm>
          <a:prstGeom prst="wedgeRoundRectCallout">
            <a:avLst>
              <a:gd name="adj1" fmla="val -137321"/>
              <a:gd name="adj2" fmla="val 1625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اللون الأخضر يعني أن الاسم الذي اخترته متوفر للحجز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E1744857-C3C1-4403-924F-F9C44B5BE8F9}"/>
              </a:ext>
            </a:extLst>
          </p:cNvPr>
          <p:cNvSpPr/>
          <p:nvPr/>
        </p:nvSpPr>
        <p:spPr>
          <a:xfrm>
            <a:off x="755576" y="5643578"/>
            <a:ext cx="4205963" cy="73775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فقاعة التفكير: على شكل سحابة 5">
            <a:extLst>
              <a:ext uri="{FF2B5EF4-FFF2-40B4-BE49-F238E27FC236}">
                <a16:creationId xmlns:a16="http://schemas.microsoft.com/office/drawing/2014/main" id="{87BBD7E1-E487-475A-9156-F6E31BE237D0}"/>
              </a:ext>
            </a:extLst>
          </p:cNvPr>
          <p:cNvSpPr/>
          <p:nvPr/>
        </p:nvSpPr>
        <p:spPr>
          <a:xfrm>
            <a:off x="5373670" y="2420888"/>
            <a:ext cx="3518810" cy="203888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cs typeface="AGA Aladdin Regular" pitchFamily="2" charset="-78"/>
              </a:rPr>
              <a:t>سيكون عنوان موقعي </a:t>
            </a:r>
          </a:p>
          <a:p>
            <a:pPr algn="ctr"/>
            <a:r>
              <a:rPr lang="en-US" sz="2400" dirty="0">
                <a:cs typeface="AGA Aladdin Regular" pitchFamily="2" charset="-78"/>
              </a:rPr>
              <a:t>ali2060.weebly.com</a:t>
            </a:r>
            <a:endParaRPr lang="ar-SA" sz="2400" dirty="0">
              <a:cs typeface="AGA Aladdin Regul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486113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4F2C944B-1E66-4F4C-827A-FFA3EB787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414450"/>
            <a:ext cx="8306806" cy="4038886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بدء العمل في موقع </a:t>
            </a:r>
            <a:r>
              <a:rPr lang="en-US" sz="3200" dirty="0" err="1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weebly</a:t>
            </a:r>
            <a:endParaRPr lang="ar-SA" sz="3200" dirty="0">
              <a:solidFill>
                <a:schemeClr val="tx1"/>
              </a:solidFill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7524328" y="332656"/>
            <a:ext cx="5481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1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E1744857-C3C1-4403-924F-F9C44B5BE8F9}"/>
              </a:ext>
            </a:extLst>
          </p:cNvPr>
          <p:cNvSpPr/>
          <p:nvPr/>
        </p:nvSpPr>
        <p:spPr>
          <a:xfrm>
            <a:off x="243263" y="2420888"/>
            <a:ext cx="8315063" cy="31238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وسيلة شرح مستطيلة مستديرة الزوايا 7">
            <a:extLst>
              <a:ext uri="{FF2B5EF4-FFF2-40B4-BE49-F238E27FC236}">
                <a16:creationId xmlns:a16="http://schemas.microsoft.com/office/drawing/2014/main" id="{061F2002-5C7D-4912-BF2B-48A7D3E37862}"/>
              </a:ext>
            </a:extLst>
          </p:cNvPr>
          <p:cNvSpPr/>
          <p:nvPr/>
        </p:nvSpPr>
        <p:spPr>
          <a:xfrm>
            <a:off x="2411760" y="1711462"/>
            <a:ext cx="3245273" cy="404076"/>
          </a:xfrm>
          <a:prstGeom prst="wedgeRoundRectCallout">
            <a:avLst>
              <a:gd name="adj1" fmla="val -73717"/>
              <a:gd name="adj2" fmla="val 13708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أين نحن الآن؟</a:t>
            </a:r>
          </a:p>
        </p:txBody>
      </p:sp>
      <p:sp>
        <p:nvSpPr>
          <p:cNvPr id="13" name="وسيلة شرح مستطيلة مستديرة الزوايا 7">
            <a:extLst>
              <a:ext uri="{FF2B5EF4-FFF2-40B4-BE49-F238E27FC236}">
                <a16:creationId xmlns:a16="http://schemas.microsoft.com/office/drawing/2014/main" id="{6EC11E1F-529C-4DF3-A1A3-BFE8D01688F9}"/>
              </a:ext>
            </a:extLst>
          </p:cNvPr>
          <p:cNvSpPr/>
          <p:nvPr/>
        </p:nvSpPr>
        <p:spPr>
          <a:xfrm>
            <a:off x="251520" y="1124745"/>
            <a:ext cx="4752528" cy="459216"/>
          </a:xfrm>
          <a:prstGeom prst="wedgeRoundRectCallout">
            <a:avLst>
              <a:gd name="adj1" fmla="val -46519"/>
              <a:gd name="adj2" fmla="val 24396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لإنهاء العمل في الموقع و العودة للصفحة الرئيسة</a:t>
            </a:r>
          </a:p>
        </p:txBody>
      </p:sp>
    </p:spTree>
    <p:extLst>
      <p:ext uri="{BB962C8B-B14F-4D97-AF65-F5344CB8AC3E}">
        <p14:creationId xmlns:p14="http://schemas.microsoft.com/office/powerpoint/2010/main" val="13500991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4F2C944B-1E66-4F4C-827A-FFA3EB7871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4880"/>
          <a:stretch/>
        </p:blipFill>
        <p:spPr>
          <a:xfrm>
            <a:off x="251520" y="2414450"/>
            <a:ext cx="8306806" cy="2166678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بدء العمل في موقع </a:t>
            </a:r>
            <a:r>
              <a:rPr lang="en-US" sz="3200" dirty="0" err="1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weebly</a:t>
            </a:r>
            <a:endParaRPr lang="ar-SA" sz="3200" dirty="0">
              <a:solidFill>
                <a:schemeClr val="tx1"/>
              </a:solidFill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7524328" y="332656"/>
            <a:ext cx="5481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>
              <a:defRPr/>
            </a:pPr>
            <a:r>
              <a:rPr lang="en-US" sz="2000" b="1" dirty="0">
                <a:solidFill>
                  <a:prstClr val="white"/>
                </a:solidFill>
              </a:rPr>
              <a:t>2</a:t>
            </a:r>
            <a:endParaRPr lang="ar-SA" sz="2000" b="1" dirty="0">
              <a:solidFill>
                <a:prstClr val="white"/>
              </a:solidFill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E1744857-C3C1-4403-924F-F9C44B5BE8F9}"/>
              </a:ext>
            </a:extLst>
          </p:cNvPr>
          <p:cNvSpPr/>
          <p:nvPr/>
        </p:nvSpPr>
        <p:spPr>
          <a:xfrm>
            <a:off x="243263" y="2420888"/>
            <a:ext cx="8315063" cy="64807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وسيلة شرح مستطيلة مستديرة الزوايا 7">
            <a:extLst>
              <a:ext uri="{FF2B5EF4-FFF2-40B4-BE49-F238E27FC236}">
                <a16:creationId xmlns:a16="http://schemas.microsoft.com/office/drawing/2014/main" id="{6EC11E1F-529C-4DF3-A1A3-BFE8D01688F9}"/>
              </a:ext>
            </a:extLst>
          </p:cNvPr>
          <p:cNvSpPr/>
          <p:nvPr/>
        </p:nvSpPr>
        <p:spPr>
          <a:xfrm>
            <a:off x="899592" y="1523720"/>
            <a:ext cx="7526044" cy="459216"/>
          </a:xfrm>
          <a:prstGeom prst="wedgeRoundRectCallout">
            <a:avLst>
              <a:gd name="adj1" fmla="val 44165"/>
              <a:gd name="adj2" fmla="val 160512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عند كل مرة تقوم فيها بتحديث الموقع يجب أن تقوم بنشرها لتكون متاحة للزوار</a:t>
            </a:r>
          </a:p>
        </p:txBody>
      </p:sp>
      <p:sp>
        <p:nvSpPr>
          <p:cNvPr id="9" name="سهم: لأسفل 8">
            <a:extLst>
              <a:ext uri="{FF2B5EF4-FFF2-40B4-BE49-F238E27FC236}">
                <a16:creationId xmlns:a16="http://schemas.microsoft.com/office/drawing/2014/main" id="{542E3312-6C0E-449E-9FF1-CEECD68BE859}"/>
              </a:ext>
            </a:extLst>
          </p:cNvPr>
          <p:cNvSpPr/>
          <p:nvPr/>
        </p:nvSpPr>
        <p:spPr>
          <a:xfrm>
            <a:off x="1835696" y="5949280"/>
            <a:ext cx="5472608" cy="7648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cs typeface="AF_Taif Normal" pitchFamily="2" charset="-78"/>
              </a:rPr>
              <a:t>فلنبدأ العمل</a:t>
            </a:r>
          </a:p>
        </p:txBody>
      </p:sp>
    </p:spTree>
    <p:extLst>
      <p:ext uri="{BB962C8B-B14F-4D97-AF65-F5344CB8AC3E}">
        <p14:creationId xmlns:p14="http://schemas.microsoft.com/office/powerpoint/2010/main" val="5145489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7CB590F-2A6E-403B-9629-75472814D3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468"/>
          <a:stretch/>
        </p:blipFill>
        <p:spPr>
          <a:xfrm>
            <a:off x="227784" y="1052736"/>
            <a:ext cx="4064420" cy="4875064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بدء العمل في موقع </a:t>
            </a:r>
            <a:r>
              <a:rPr lang="en-US" sz="3200" dirty="0" err="1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weebly</a:t>
            </a:r>
            <a:endParaRPr lang="ar-SA" sz="3200" dirty="0">
              <a:solidFill>
                <a:schemeClr val="tx1"/>
              </a:solidFill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7524328" y="332656"/>
            <a:ext cx="5481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3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وسيلة شرح مستطيلة مستديرة الزوايا 7">
            <a:extLst>
              <a:ext uri="{FF2B5EF4-FFF2-40B4-BE49-F238E27FC236}">
                <a16:creationId xmlns:a16="http://schemas.microsoft.com/office/drawing/2014/main" id="{6EC11E1F-529C-4DF3-A1A3-BFE8D01688F9}"/>
              </a:ext>
            </a:extLst>
          </p:cNvPr>
          <p:cNvSpPr/>
          <p:nvPr/>
        </p:nvSpPr>
        <p:spPr>
          <a:xfrm>
            <a:off x="4292204" y="1063684"/>
            <a:ext cx="3692426" cy="459216"/>
          </a:xfrm>
          <a:prstGeom prst="wedgeRoundRectCallout">
            <a:avLst>
              <a:gd name="adj1" fmla="val -59269"/>
              <a:gd name="adj2" fmla="val 53631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عند النقر على الصورة تظهر خياراتها</a:t>
            </a:r>
          </a:p>
        </p:txBody>
      </p:sp>
      <p:sp>
        <p:nvSpPr>
          <p:cNvPr id="9" name="وسيلة شرح مستطيلة مستديرة الزوايا 7">
            <a:extLst>
              <a:ext uri="{FF2B5EF4-FFF2-40B4-BE49-F238E27FC236}">
                <a16:creationId xmlns:a16="http://schemas.microsoft.com/office/drawing/2014/main" id="{C12B8E7F-67D9-4C36-9E87-A85B667CC7C3}"/>
              </a:ext>
            </a:extLst>
          </p:cNvPr>
          <p:cNvSpPr/>
          <p:nvPr/>
        </p:nvSpPr>
        <p:spPr>
          <a:xfrm>
            <a:off x="4473636" y="2383639"/>
            <a:ext cx="1944216" cy="459216"/>
          </a:xfrm>
          <a:prstGeom prst="wedgeRoundRectCallout">
            <a:avLst>
              <a:gd name="adj1" fmla="val -83477"/>
              <a:gd name="adj2" fmla="val 2434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تحرير الصورة</a:t>
            </a:r>
          </a:p>
        </p:txBody>
      </p:sp>
      <p:sp>
        <p:nvSpPr>
          <p:cNvPr id="10" name="وسيلة شرح مستطيلة مستديرة الزوايا 7">
            <a:extLst>
              <a:ext uri="{FF2B5EF4-FFF2-40B4-BE49-F238E27FC236}">
                <a16:creationId xmlns:a16="http://schemas.microsoft.com/office/drawing/2014/main" id="{9D02CBB1-CD8F-46B8-A27B-4D50142308D7}"/>
              </a:ext>
            </a:extLst>
          </p:cNvPr>
          <p:cNvSpPr/>
          <p:nvPr/>
        </p:nvSpPr>
        <p:spPr>
          <a:xfrm>
            <a:off x="4473636" y="2965137"/>
            <a:ext cx="1944216" cy="459216"/>
          </a:xfrm>
          <a:prstGeom prst="wedgeRoundRectCallout">
            <a:avLst>
              <a:gd name="adj1" fmla="val -84860"/>
              <a:gd name="adj2" fmla="val 53631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استبدال الصورة</a:t>
            </a:r>
          </a:p>
        </p:txBody>
      </p:sp>
      <p:sp>
        <p:nvSpPr>
          <p:cNvPr id="11" name="وسيلة شرح مستطيلة مستديرة الزوايا 7">
            <a:extLst>
              <a:ext uri="{FF2B5EF4-FFF2-40B4-BE49-F238E27FC236}">
                <a16:creationId xmlns:a16="http://schemas.microsoft.com/office/drawing/2014/main" id="{4F0390F0-58BD-4A23-9020-7911B64867D8}"/>
              </a:ext>
            </a:extLst>
          </p:cNvPr>
          <p:cNvSpPr/>
          <p:nvPr/>
        </p:nvSpPr>
        <p:spPr>
          <a:xfrm>
            <a:off x="4473636" y="3560689"/>
            <a:ext cx="1944216" cy="459216"/>
          </a:xfrm>
          <a:prstGeom prst="wedgeRoundRectCallout">
            <a:avLst>
              <a:gd name="adj1" fmla="val -76906"/>
              <a:gd name="adj2" fmla="val 4191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إطار الصورة</a:t>
            </a:r>
          </a:p>
        </p:txBody>
      </p:sp>
      <p:sp>
        <p:nvSpPr>
          <p:cNvPr id="14" name="وسيلة شرح مستطيلة مستديرة الزوايا 7">
            <a:extLst>
              <a:ext uri="{FF2B5EF4-FFF2-40B4-BE49-F238E27FC236}">
                <a16:creationId xmlns:a16="http://schemas.microsoft.com/office/drawing/2014/main" id="{896C6039-C6F5-4E2D-9F80-DF8EF59023BB}"/>
              </a:ext>
            </a:extLst>
          </p:cNvPr>
          <p:cNvSpPr/>
          <p:nvPr/>
        </p:nvSpPr>
        <p:spPr>
          <a:xfrm>
            <a:off x="4401628" y="4260365"/>
            <a:ext cx="1944216" cy="459216"/>
          </a:xfrm>
          <a:prstGeom prst="wedgeRoundRectCallout">
            <a:avLst>
              <a:gd name="adj1" fmla="val -67569"/>
              <a:gd name="adj2" fmla="val 1702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استخدام رابط</a:t>
            </a:r>
          </a:p>
        </p:txBody>
      </p:sp>
      <p:sp>
        <p:nvSpPr>
          <p:cNvPr id="15" name="وسيلة شرح مستطيلة مستديرة الزوايا 7">
            <a:extLst>
              <a:ext uri="{FF2B5EF4-FFF2-40B4-BE49-F238E27FC236}">
                <a16:creationId xmlns:a16="http://schemas.microsoft.com/office/drawing/2014/main" id="{7251FFBA-0F15-40BF-BDE8-DE389E25D91C}"/>
              </a:ext>
            </a:extLst>
          </p:cNvPr>
          <p:cNvSpPr/>
          <p:nvPr/>
        </p:nvSpPr>
        <p:spPr>
          <a:xfrm>
            <a:off x="4409007" y="4806880"/>
            <a:ext cx="1944216" cy="459216"/>
          </a:xfrm>
          <a:prstGeom prst="wedgeRoundRectCallout">
            <a:avLst>
              <a:gd name="adj1" fmla="val -59961"/>
              <a:gd name="adj2" fmla="val -54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محاذاة الصورة</a:t>
            </a:r>
          </a:p>
        </p:txBody>
      </p:sp>
      <p:sp>
        <p:nvSpPr>
          <p:cNvPr id="16" name="وسيلة شرح مستطيلة مستديرة الزوايا 7">
            <a:extLst>
              <a:ext uri="{FF2B5EF4-FFF2-40B4-BE49-F238E27FC236}">
                <a16:creationId xmlns:a16="http://schemas.microsoft.com/office/drawing/2014/main" id="{D1962661-87A7-463E-98D9-F735D4175E79}"/>
              </a:ext>
            </a:extLst>
          </p:cNvPr>
          <p:cNvSpPr/>
          <p:nvPr/>
        </p:nvSpPr>
        <p:spPr>
          <a:xfrm>
            <a:off x="4405645" y="5353395"/>
            <a:ext cx="1944216" cy="459216"/>
          </a:xfrm>
          <a:prstGeom prst="wedgeRoundRectCallout">
            <a:avLst>
              <a:gd name="adj1" fmla="val -69298"/>
              <a:gd name="adj2" fmla="val -1957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المسافات للصورة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E1B48604-D429-4989-B881-C2B7A73ABC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958"/>
          <a:stretch/>
        </p:blipFill>
        <p:spPr>
          <a:xfrm>
            <a:off x="267906" y="5623999"/>
            <a:ext cx="3984176" cy="1182534"/>
          </a:xfrm>
          <a:prstGeom prst="rect">
            <a:avLst/>
          </a:prstGeom>
        </p:spPr>
      </p:pic>
      <p:sp>
        <p:nvSpPr>
          <p:cNvPr id="17" name="وسيلة شرح مستطيلة مستديرة الزوايا 7">
            <a:extLst>
              <a:ext uri="{FF2B5EF4-FFF2-40B4-BE49-F238E27FC236}">
                <a16:creationId xmlns:a16="http://schemas.microsoft.com/office/drawing/2014/main" id="{534F30D7-8A87-4FE8-A99A-311FCBF795E9}"/>
              </a:ext>
            </a:extLst>
          </p:cNvPr>
          <p:cNvSpPr/>
          <p:nvPr/>
        </p:nvSpPr>
        <p:spPr>
          <a:xfrm>
            <a:off x="4304154" y="5823463"/>
            <a:ext cx="1944216" cy="459216"/>
          </a:xfrm>
          <a:prstGeom prst="wedgeRoundRectCallout">
            <a:avLst>
              <a:gd name="adj1" fmla="val -69298"/>
              <a:gd name="adj2" fmla="val -1957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عنوان الصورة</a:t>
            </a:r>
          </a:p>
        </p:txBody>
      </p:sp>
      <p:sp>
        <p:nvSpPr>
          <p:cNvPr id="18" name="وسيلة شرح مستطيلة مستديرة الزوايا 7">
            <a:extLst>
              <a:ext uri="{FF2B5EF4-FFF2-40B4-BE49-F238E27FC236}">
                <a16:creationId xmlns:a16="http://schemas.microsoft.com/office/drawing/2014/main" id="{77B20E66-329A-4AEF-A766-9ABA4410AB8E}"/>
              </a:ext>
            </a:extLst>
          </p:cNvPr>
          <p:cNvSpPr/>
          <p:nvPr/>
        </p:nvSpPr>
        <p:spPr>
          <a:xfrm>
            <a:off x="4401628" y="6335403"/>
            <a:ext cx="1944216" cy="459216"/>
          </a:xfrm>
          <a:prstGeom prst="wedgeRoundRectCallout">
            <a:avLst>
              <a:gd name="adj1" fmla="val -69298"/>
              <a:gd name="adj2" fmla="val -1957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خيارات متقدمة</a:t>
            </a:r>
          </a:p>
        </p:txBody>
      </p:sp>
    </p:spTree>
    <p:extLst>
      <p:ext uri="{BB962C8B-B14F-4D97-AF65-F5344CB8AC3E}">
        <p14:creationId xmlns:p14="http://schemas.microsoft.com/office/powerpoint/2010/main" val="2632094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8D526E6A-1E93-4052-A439-89ADCA1E2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293292"/>
            <a:ext cx="5233261" cy="5268660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بدء العمل في موقع </a:t>
            </a:r>
            <a:r>
              <a:rPr lang="en-US" sz="3200" dirty="0" err="1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weebly</a:t>
            </a:r>
            <a:endParaRPr lang="ar-SA" sz="3200" dirty="0">
              <a:solidFill>
                <a:schemeClr val="tx1"/>
              </a:solidFill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7524328" y="332656"/>
            <a:ext cx="5481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4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وسيلة شرح مستطيلة مستديرة الزوايا 7">
            <a:extLst>
              <a:ext uri="{FF2B5EF4-FFF2-40B4-BE49-F238E27FC236}">
                <a16:creationId xmlns:a16="http://schemas.microsoft.com/office/drawing/2014/main" id="{6EC11E1F-529C-4DF3-A1A3-BFE8D01688F9}"/>
              </a:ext>
            </a:extLst>
          </p:cNvPr>
          <p:cNvSpPr/>
          <p:nvPr/>
        </p:nvSpPr>
        <p:spPr>
          <a:xfrm>
            <a:off x="5728776" y="1354758"/>
            <a:ext cx="1651536" cy="418058"/>
          </a:xfrm>
          <a:prstGeom prst="wedgeRoundRectCallout">
            <a:avLst>
              <a:gd name="adj1" fmla="val -57912"/>
              <a:gd name="adj2" fmla="val -2500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لحفظ التغييرات</a:t>
            </a:r>
          </a:p>
        </p:txBody>
      </p:sp>
    </p:spTree>
    <p:extLst>
      <p:ext uri="{BB962C8B-B14F-4D97-AF65-F5344CB8AC3E}">
        <p14:creationId xmlns:p14="http://schemas.microsoft.com/office/powerpoint/2010/main" val="17489767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ar-SA" sz="32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خيارات الصور </a:t>
            </a:r>
            <a:r>
              <a:rPr lang="en-US" sz="32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Crop</a:t>
            </a:r>
            <a:endParaRPr lang="ar-SA" sz="32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3" name="وسيلة شرح مستطيلة مستديرة الزوايا 7">
            <a:extLst>
              <a:ext uri="{FF2B5EF4-FFF2-40B4-BE49-F238E27FC236}">
                <a16:creationId xmlns:a16="http://schemas.microsoft.com/office/drawing/2014/main" id="{6EC11E1F-529C-4DF3-A1A3-BFE8D01688F9}"/>
              </a:ext>
            </a:extLst>
          </p:cNvPr>
          <p:cNvSpPr/>
          <p:nvPr/>
        </p:nvSpPr>
        <p:spPr>
          <a:xfrm>
            <a:off x="4932040" y="1268760"/>
            <a:ext cx="2664296" cy="418058"/>
          </a:xfrm>
          <a:prstGeom prst="wedgeRoundRectCallout">
            <a:avLst>
              <a:gd name="adj1" fmla="val -57912"/>
              <a:gd name="adj2" fmla="val -2500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خيارات </a:t>
            </a:r>
            <a:r>
              <a:rPr lang="en-US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Crop</a:t>
            </a:r>
            <a:endParaRPr lang="ar-SA" sz="24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F0E2A62F-6FB7-42DA-A929-001F1617C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25" y="1193630"/>
            <a:ext cx="4317483" cy="4351827"/>
          </a:xfrm>
          <a:prstGeom prst="rect">
            <a:avLst/>
          </a:prstGeom>
        </p:spPr>
      </p:pic>
      <p:sp>
        <p:nvSpPr>
          <p:cNvPr id="8" name="وسيلة شرح مستطيلة مستديرة الزوايا 7">
            <a:extLst>
              <a:ext uri="{FF2B5EF4-FFF2-40B4-BE49-F238E27FC236}">
                <a16:creationId xmlns:a16="http://schemas.microsoft.com/office/drawing/2014/main" id="{901B7043-AD9D-4516-9319-9F7FEDAA5023}"/>
              </a:ext>
            </a:extLst>
          </p:cNvPr>
          <p:cNvSpPr/>
          <p:nvPr/>
        </p:nvSpPr>
        <p:spPr>
          <a:xfrm>
            <a:off x="611560" y="5833268"/>
            <a:ext cx="1512168" cy="783501"/>
          </a:xfrm>
          <a:prstGeom prst="wedgeRoundRectCallout">
            <a:avLst>
              <a:gd name="adj1" fmla="val -13671"/>
              <a:gd name="adj2" fmla="val -8510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العودة للحجم الأصلي</a:t>
            </a:r>
          </a:p>
        </p:txBody>
      </p:sp>
    </p:spTree>
    <p:extLst>
      <p:ext uri="{BB962C8B-B14F-4D97-AF65-F5344CB8AC3E}">
        <p14:creationId xmlns:p14="http://schemas.microsoft.com/office/powerpoint/2010/main" val="39418643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AB2D53C-4E87-4894-BAE6-85A280E372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12" t="17861" r="24013" b="9096"/>
          <a:stretch/>
        </p:blipFill>
        <p:spPr>
          <a:xfrm>
            <a:off x="1661289" y="1812077"/>
            <a:ext cx="5863039" cy="4441696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ar-SA" sz="32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خيارات استبدال الصورة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3" name="وسيلة شرح مستطيلة مستديرة الزوايا 7">
            <a:extLst>
              <a:ext uri="{FF2B5EF4-FFF2-40B4-BE49-F238E27FC236}">
                <a16:creationId xmlns:a16="http://schemas.microsoft.com/office/drawing/2014/main" id="{6EC11E1F-529C-4DF3-A1A3-BFE8D01688F9}"/>
              </a:ext>
            </a:extLst>
          </p:cNvPr>
          <p:cNvSpPr/>
          <p:nvPr/>
        </p:nvSpPr>
        <p:spPr>
          <a:xfrm>
            <a:off x="1676025" y="1189739"/>
            <a:ext cx="1872208" cy="418058"/>
          </a:xfrm>
          <a:prstGeom prst="wedgeRoundRectCallout">
            <a:avLst>
              <a:gd name="adj1" fmla="val 34861"/>
              <a:gd name="adj2" fmla="val 9722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تحميل من الكمبيوتر</a:t>
            </a:r>
          </a:p>
        </p:txBody>
      </p:sp>
      <p:sp>
        <p:nvSpPr>
          <p:cNvPr id="8" name="وسيلة شرح مستطيلة مستديرة الزوايا 7">
            <a:extLst>
              <a:ext uri="{FF2B5EF4-FFF2-40B4-BE49-F238E27FC236}">
                <a16:creationId xmlns:a16="http://schemas.microsoft.com/office/drawing/2014/main" id="{901B7043-AD9D-4516-9319-9F7FEDAA5023}"/>
              </a:ext>
            </a:extLst>
          </p:cNvPr>
          <p:cNvSpPr/>
          <p:nvPr/>
        </p:nvSpPr>
        <p:spPr>
          <a:xfrm>
            <a:off x="3491880" y="5307528"/>
            <a:ext cx="2829120" cy="326281"/>
          </a:xfrm>
          <a:prstGeom prst="wedgeRoundRectCallout">
            <a:avLst>
              <a:gd name="adj1" fmla="val -13671"/>
              <a:gd name="adj2" fmla="val -8510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لتحميل صورة من الكمبيوتر</a:t>
            </a:r>
          </a:p>
        </p:txBody>
      </p:sp>
      <p:sp>
        <p:nvSpPr>
          <p:cNvPr id="9" name="وسيلة شرح مستطيلة مستديرة الزوايا 7">
            <a:extLst>
              <a:ext uri="{FF2B5EF4-FFF2-40B4-BE49-F238E27FC236}">
                <a16:creationId xmlns:a16="http://schemas.microsoft.com/office/drawing/2014/main" id="{EFF1690D-86ED-44A6-AFA8-D2648BEAED11}"/>
              </a:ext>
            </a:extLst>
          </p:cNvPr>
          <p:cNvSpPr/>
          <p:nvPr/>
        </p:nvSpPr>
        <p:spPr>
          <a:xfrm>
            <a:off x="3656704" y="1186594"/>
            <a:ext cx="1872208" cy="418058"/>
          </a:xfrm>
          <a:prstGeom prst="wedgeRoundRectCallout">
            <a:avLst>
              <a:gd name="adj1" fmla="val -23676"/>
              <a:gd name="adj2" fmla="val 10687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البحث عن صورة</a:t>
            </a:r>
          </a:p>
        </p:txBody>
      </p:sp>
    </p:spTree>
    <p:extLst>
      <p:ext uri="{BB962C8B-B14F-4D97-AF65-F5344CB8AC3E}">
        <p14:creationId xmlns:p14="http://schemas.microsoft.com/office/powerpoint/2010/main" val="23625011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0177AA7-5C60-42B1-90EA-98AE8CB53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1743314"/>
            <a:ext cx="5533216" cy="4155278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ar-SA" sz="32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خيارات استبدال الصورة – البحث عن صورة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9" name="وسيلة شرح مستطيلة مستديرة الزوايا 7">
            <a:extLst>
              <a:ext uri="{FF2B5EF4-FFF2-40B4-BE49-F238E27FC236}">
                <a16:creationId xmlns:a16="http://schemas.microsoft.com/office/drawing/2014/main" id="{EFF1690D-86ED-44A6-AFA8-D2648BEAED11}"/>
              </a:ext>
            </a:extLst>
          </p:cNvPr>
          <p:cNvSpPr/>
          <p:nvPr/>
        </p:nvSpPr>
        <p:spPr>
          <a:xfrm>
            <a:off x="4067944" y="1135906"/>
            <a:ext cx="1872208" cy="418058"/>
          </a:xfrm>
          <a:prstGeom prst="wedgeRoundRectCallout">
            <a:avLst>
              <a:gd name="adj1" fmla="val -23676"/>
              <a:gd name="adj2" fmla="val 10687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البحث عن صورة</a:t>
            </a:r>
          </a:p>
        </p:txBody>
      </p:sp>
      <p:sp>
        <p:nvSpPr>
          <p:cNvPr id="10" name="وسيلة شرح مستطيلة مستديرة الزوايا 7">
            <a:extLst>
              <a:ext uri="{FF2B5EF4-FFF2-40B4-BE49-F238E27FC236}">
                <a16:creationId xmlns:a16="http://schemas.microsoft.com/office/drawing/2014/main" id="{223EB91C-82CE-49D3-861E-75B40CEC27C5}"/>
              </a:ext>
            </a:extLst>
          </p:cNvPr>
          <p:cNvSpPr/>
          <p:nvPr/>
        </p:nvSpPr>
        <p:spPr>
          <a:xfrm>
            <a:off x="418998" y="2132856"/>
            <a:ext cx="1872208" cy="418058"/>
          </a:xfrm>
          <a:prstGeom prst="wedgeRoundRectCallout">
            <a:avLst>
              <a:gd name="adj1" fmla="val 67541"/>
              <a:gd name="adj2" fmla="val 1681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صور احترافية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26C0A361-DD8E-4E4F-8594-8FBF700EF4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874" t="32186" r="22438" b="33931"/>
          <a:stretch/>
        </p:blipFill>
        <p:spPr>
          <a:xfrm>
            <a:off x="141860" y="3140967"/>
            <a:ext cx="2258676" cy="2095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سهم: لأسفل 6">
            <a:extLst>
              <a:ext uri="{FF2B5EF4-FFF2-40B4-BE49-F238E27FC236}">
                <a16:creationId xmlns:a16="http://schemas.microsoft.com/office/drawing/2014/main" id="{9DD7ABF2-D227-42F6-9440-7824A86B5DD9}"/>
              </a:ext>
            </a:extLst>
          </p:cNvPr>
          <p:cNvSpPr/>
          <p:nvPr/>
        </p:nvSpPr>
        <p:spPr>
          <a:xfrm>
            <a:off x="827584" y="2636912"/>
            <a:ext cx="792088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FF7996ED-F337-4756-AC7C-2ABD70027251}"/>
              </a:ext>
            </a:extLst>
          </p:cNvPr>
          <p:cNvSpPr/>
          <p:nvPr/>
        </p:nvSpPr>
        <p:spPr>
          <a:xfrm>
            <a:off x="297088" y="5236503"/>
            <a:ext cx="1826640" cy="4967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cs typeface="AF_Taif Normal" pitchFamily="2" charset="-78"/>
              </a:rPr>
              <a:t>صور مدفوعة</a:t>
            </a:r>
          </a:p>
        </p:txBody>
      </p:sp>
      <p:sp>
        <p:nvSpPr>
          <p:cNvPr id="15" name="وسيلة شرح مستطيلة مستديرة الزوايا 7">
            <a:extLst>
              <a:ext uri="{FF2B5EF4-FFF2-40B4-BE49-F238E27FC236}">
                <a16:creationId xmlns:a16="http://schemas.microsoft.com/office/drawing/2014/main" id="{59547177-FF3A-4C58-A62F-DB9C10517A96}"/>
              </a:ext>
            </a:extLst>
          </p:cNvPr>
          <p:cNvSpPr/>
          <p:nvPr/>
        </p:nvSpPr>
        <p:spPr>
          <a:xfrm>
            <a:off x="6321000" y="1549128"/>
            <a:ext cx="2394403" cy="418058"/>
          </a:xfrm>
          <a:prstGeom prst="wedgeRoundRectCallout">
            <a:avLst>
              <a:gd name="adj1" fmla="val -23676"/>
              <a:gd name="adj2" fmla="val 10687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صندوق البحث عن صورة</a:t>
            </a:r>
          </a:p>
        </p:txBody>
      </p:sp>
    </p:spTree>
    <p:extLst>
      <p:ext uri="{BB962C8B-B14F-4D97-AF65-F5344CB8AC3E}">
        <p14:creationId xmlns:p14="http://schemas.microsoft.com/office/powerpoint/2010/main" val="39832341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EEEFCE35-E056-4506-B240-2FE447444A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12" t="17862" r="24013" b="7635"/>
          <a:stretch/>
        </p:blipFill>
        <p:spPr>
          <a:xfrm>
            <a:off x="1187624" y="1668554"/>
            <a:ext cx="6610771" cy="5108323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ar-SA" sz="32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خيارات استبدال الصورة – البحث عن صورة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9" name="وسيلة شرح مستطيلة مستديرة الزوايا 7">
            <a:extLst>
              <a:ext uri="{FF2B5EF4-FFF2-40B4-BE49-F238E27FC236}">
                <a16:creationId xmlns:a16="http://schemas.microsoft.com/office/drawing/2014/main" id="{EFF1690D-86ED-44A6-AFA8-D2648BEAED11}"/>
              </a:ext>
            </a:extLst>
          </p:cNvPr>
          <p:cNvSpPr/>
          <p:nvPr/>
        </p:nvSpPr>
        <p:spPr>
          <a:xfrm>
            <a:off x="4067944" y="1135906"/>
            <a:ext cx="1872208" cy="418058"/>
          </a:xfrm>
          <a:prstGeom prst="wedgeRoundRectCallout">
            <a:avLst>
              <a:gd name="adj1" fmla="val -23676"/>
              <a:gd name="adj2" fmla="val 10687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البحث عن صورة</a:t>
            </a:r>
          </a:p>
        </p:txBody>
      </p:sp>
      <p:sp>
        <p:nvSpPr>
          <p:cNvPr id="10" name="وسيلة شرح مستطيلة مستديرة الزوايا 7">
            <a:extLst>
              <a:ext uri="{FF2B5EF4-FFF2-40B4-BE49-F238E27FC236}">
                <a16:creationId xmlns:a16="http://schemas.microsoft.com/office/drawing/2014/main" id="{223EB91C-82CE-49D3-861E-75B40CEC27C5}"/>
              </a:ext>
            </a:extLst>
          </p:cNvPr>
          <p:cNvSpPr/>
          <p:nvPr/>
        </p:nvSpPr>
        <p:spPr>
          <a:xfrm>
            <a:off x="-22547" y="2159141"/>
            <a:ext cx="1872208" cy="418058"/>
          </a:xfrm>
          <a:prstGeom prst="wedgeRoundRectCallout">
            <a:avLst>
              <a:gd name="adj1" fmla="val 112790"/>
              <a:gd name="adj2" fmla="val 2968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صور </a:t>
            </a:r>
            <a:r>
              <a:rPr lang="ar-SA" sz="2400" b="1" dirty="0">
                <a:solidFill>
                  <a:srgbClr val="C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مجانية</a:t>
            </a:r>
          </a:p>
        </p:txBody>
      </p:sp>
      <p:sp>
        <p:nvSpPr>
          <p:cNvPr id="15" name="وسيلة شرح مستطيلة مستديرة الزوايا 7">
            <a:extLst>
              <a:ext uri="{FF2B5EF4-FFF2-40B4-BE49-F238E27FC236}">
                <a16:creationId xmlns:a16="http://schemas.microsoft.com/office/drawing/2014/main" id="{59547177-FF3A-4C58-A62F-DB9C10517A96}"/>
              </a:ext>
            </a:extLst>
          </p:cNvPr>
          <p:cNvSpPr/>
          <p:nvPr/>
        </p:nvSpPr>
        <p:spPr>
          <a:xfrm>
            <a:off x="6321000" y="1549128"/>
            <a:ext cx="2394403" cy="418058"/>
          </a:xfrm>
          <a:prstGeom prst="wedgeRoundRectCallout">
            <a:avLst>
              <a:gd name="adj1" fmla="val -23676"/>
              <a:gd name="adj2" fmla="val 10687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صندوق البحث عن صورة</a:t>
            </a:r>
          </a:p>
        </p:txBody>
      </p:sp>
      <p:sp>
        <p:nvSpPr>
          <p:cNvPr id="13" name="وسيلة شرح مستطيلة مستديرة الزوايا 7">
            <a:extLst>
              <a:ext uri="{FF2B5EF4-FFF2-40B4-BE49-F238E27FC236}">
                <a16:creationId xmlns:a16="http://schemas.microsoft.com/office/drawing/2014/main" id="{9E76C077-39A5-4916-95C4-1BF6D55194D5}"/>
              </a:ext>
            </a:extLst>
          </p:cNvPr>
          <p:cNvSpPr/>
          <p:nvPr/>
        </p:nvSpPr>
        <p:spPr>
          <a:xfrm>
            <a:off x="1547664" y="4098058"/>
            <a:ext cx="2414827" cy="418058"/>
          </a:xfrm>
          <a:prstGeom prst="wedgeRoundRectCallout">
            <a:avLst>
              <a:gd name="adj1" fmla="val 64308"/>
              <a:gd name="adj2" fmla="val -731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يمكنك إضافتها لمفضلتك</a:t>
            </a:r>
            <a:endParaRPr lang="ar-SA" sz="2400" b="1" dirty="0">
              <a:solidFill>
                <a:srgbClr val="C0000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6" name="وسيلة شرح مستطيلة مستديرة الزوايا 7">
            <a:extLst>
              <a:ext uri="{FF2B5EF4-FFF2-40B4-BE49-F238E27FC236}">
                <a16:creationId xmlns:a16="http://schemas.microsoft.com/office/drawing/2014/main" id="{F2A48E1C-8142-4070-B8EC-43016C69D24B}"/>
              </a:ext>
            </a:extLst>
          </p:cNvPr>
          <p:cNvSpPr/>
          <p:nvPr/>
        </p:nvSpPr>
        <p:spPr>
          <a:xfrm>
            <a:off x="4211960" y="4581128"/>
            <a:ext cx="2803192" cy="418058"/>
          </a:xfrm>
          <a:prstGeom prst="wedgeRoundRectCallout">
            <a:avLst>
              <a:gd name="adj1" fmla="val 9179"/>
              <a:gd name="adj2" fmla="val -107023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اضغط لاستخدام هذه الصورة</a:t>
            </a:r>
            <a:endParaRPr lang="ar-SA" sz="2400" b="1" dirty="0">
              <a:solidFill>
                <a:srgbClr val="C0000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960185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A464D57-EBAA-4546-BAC5-BD6E096B71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81" t="16241" r="23281" b="10801"/>
          <a:stretch/>
        </p:blipFill>
        <p:spPr>
          <a:xfrm>
            <a:off x="1115616" y="1758157"/>
            <a:ext cx="6105217" cy="4688702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ar-SA" sz="32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خيارات استبدال الصورة – البحث عن صورة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9" name="وسيلة شرح مستطيلة مستديرة الزوايا 7">
            <a:extLst>
              <a:ext uri="{FF2B5EF4-FFF2-40B4-BE49-F238E27FC236}">
                <a16:creationId xmlns:a16="http://schemas.microsoft.com/office/drawing/2014/main" id="{EFF1690D-86ED-44A6-AFA8-D2648BEAED11}"/>
              </a:ext>
            </a:extLst>
          </p:cNvPr>
          <p:cNvSpPr/>
          <p:nvPr/>
        </p:nvSpPr>
        <p:spPr>
          <a:xfrm>
            <a:off x="1979712" y="1135906"/>
            <a:ext cx="3960440" cy="418058"/>
          </a:xfrm>
          <a:prstGeom prst="wedgeRoundRectCallout">
            <a:avLst>
              <a:gd name="adj1" fmla="val 12824"/>
              <a:gd name="adj2" fmla="val 131001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مشاهدة صورك المفضلة للاختيار منها</a:t>
            </a:r>
          </a:p>
        </p:txBody>
      </p:sp>
      <p:sp>
        <p:nvSpPr>
          <p:cNvPr id="10" name="وسيلة شرح مستطيلة مستديرة الزوايا 7">
            <a:extLst>
              <a:ext uri="{FF2B5EF4-FFF2-40B4-BE49-F238E27FC236}">
                <a16:creationId xmlns:a16="http://schemas.microsoft.com/office/drawing/2014/main" id="{223EB91C-82CE-49D3-861E-75B40CEC27C5}"/>
              </a:ext>
            </a:extLst>
          </p:cNvPr>
          <p:cNvSpPr/>
          <p:nvPr/>
        </p:nvSpPr>
        <p:spPr>
          <a:xfrm>
            <a:off x="1763688" y="3684450"/>
            <a:ext cx="2520280" cy="418058"/>
          </a:xfrm>
          <a:prstGeom prst="wedgeRoundRectCallout">
            <a:avLst>
              <a:gd name="adj1" fmla="val -17048"/>
              <a:gd name="adj2" fmla="val -8450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لحذفها من المفضلة</a:t>
            </a:r>
            <a:endParaRPr lang="ar-SA" sz="2400" b="1" dirty="0">
              <a:solidFill>
                <a:srgbClr val="C0000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87269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6B8DAA0B-73F9-4A62-8BC0-4DB41D8B0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5212474"/>
            <a:ext cx="7920062" cy="1505149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AGA Aladdin Regular" pitchFamily="2" charset="-78"/>
              </a:rPr>
              <a:t>كامتيجا</a:t>
            </a:r>
            <a:r>
              <a:rPr lang="ar-SA" sz="32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AF_Taif Normal" pitchFamily="2" charset="-78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AF_Taif Normal" pitchFamily="2" charset="-78"/>
              </a:rPr>
              <a:t>Camtasia Studio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609600" y="3133185"/>
            <a:ext cx="7562799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itional Arabic" panose="02020603050405020304" pitchFamily="18" charset="-78"/>
                <a:ea typeface="BoutrosART" panose="020A0503020102020204" pitchFamily="18" charset="-78"/>
                <a:cs typeface="Sultan bold" pitchFamily="2" charset="-78"/>
              </a:rPr>
              <a:t>استمتع بمشروبك أثناء الدورة!</a:t>
            </a:r>
          </a:p>
        </p:txBody>
      </p:sp>
      <p:pic>
        <p:nvPicPr>
          <p:cNvPr id="11" name="Picture 2" descr="http://blog.edmodo.com/wp-content/uploads/2012/04/training-group-badge-icon-296x3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173" y="296393"/>
            <a:ext cx="615289" cy="62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B90E10A-6600-44B7-8312-66A3D1BB68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004" y="1130418"/>
            <a:ext cx="8534400" cy="143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442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0DD2BAE-1A14-4322-900B-5E43B8CE4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51" y="1764254"/>
            <a:ext cx="6210805" cy="4689985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ar-SA" sz="32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خيارات استبدال الصورة – البحث عن صورة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9" name="وسيلة شرح مستطيلة مستديرة الزوايا 7">
            <a:extLst>
              <a:ext uri="{FF2B5EF4-FFF2-40B4-BE49-F238E27FC236}">
                <a16:creationId xmlns:a16="http://schemas.microsoft.com/office/drawing/2014/main" id="{EFF1690D-86ED-44A6-AFA8-D2648BEAED11}"/>
              </a:ext>
            </a:extLst>
          </p:cNvPr>
          <p:cNvSpPr/>
          <p:nvPr/>
        </p:nvSpPr>
        <p:spPr>
          <a:xfrm>
            <a:off x="2798313" y="1052736"/>
            <a:ext cx="3096344" cy="576064"/>
          </a:xfrm>
          <a:prstGeom prst="wedgeRoundRectCallout">
            <a:avLst>
              <a:gd name="adj1" fmla="val 13041"/>
              <a:gd name="adj2" fmla="val 8898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b="1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إضافة صورة بواسطة عنوانها</a:t>
            </a:r>
          </a:p>
        </p:txBody>
      </p:sp>
      <p:sp>
        <p:nvSpPr>
          <p:cNvPr id="10" name="وسيلة شرح مستطيلة مستديرة الزوايا 7">
            <a:extLst>
              <a:ext uri="{FF2B5EF4-FFF2-40B4-BE49-F238E27FC236}">
                <a16:creationId xmlns:a16="http://schemas.microsoft.com/office/drawing/2014/main" id="{223EB91C-82CE-49D3-861E-75B40CEC27C5}"/>
              </a:ext>
            </a:extLst>
          </p:cNvPr>
          <p:cNvSpPr/>
          <p:nvPr/>
        </p:nvSpPr>
        <p:spPr>
          <a:xfrm>
            <a:off x="251520" y="3497213"/>
            <a:ext cx="2232248" cy="418058"/>
          </a:xfrm>
          <a:prstGeom prst="wedgeRoundRectCallout">
            <a:avLst>
              <a:gd name="adj1" fmla="val 66891"/>
              <a:gd name="adj2" fmla="val -7968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الصق عنوان الصورة</a:t>
            </a:r>
            <a:endParaRPr lang="ar-SA" sz="2000" dirty="0">
              <a:solidFill>
                <a:srgbClr val="C00000"/>
              </a:solidFill>
              <a:latin typeface="Traditional Arabic" panose="02020603050405020304" pitchFamily="18" charset="-78"/>
              <a:cs typeface="AF_Taif Normal" pitchFamily="2" charset="-78"/>
            </a:endParaRPr>
          </a:p>
        </p:txBody>
      </p:sp>
      <p:sp>
        <p:nvSpPr>
          <p:cNvPr id="15" name="وسيلة شرح مستطيلة مستديرة الزوايا 7">
            <a:extLst>
              <a:ext uri="{FF2B5EF4-FFF2-40B4-BE49-F238E27FC236}">
                <a16:creationId xmlns:a16="http://schemas.microsoft.com/office/drawing/2014/main" id="{59547177-FF3A-4C58-A62F-DB9C10517A96}"/>
              </a:ext>
            </a:extLst>
          </p:cNvPr>
          <p:cNvSpPr/>
          <p:nvPr/>
        </p:nvSpPr>
        <p:spPr>
          <a:xfrm>
            <a:off x="5912877" y="3219971"/>
            <a:ext cx="2691571" cy="418058"/>
          </a:xfrm>
          <a:prstGeom prst="wedgeRoundRectCallout">
            <a:avLst>
              <a:gd name="adj1" fmla="val -56811"/>
              <a:gd name="adj2" fmla="val -1213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اضغط لإدراج الصورة</a:t>
            </a:r>
          </a:p>
        </p:txBody>
      </p:sp>
      <p:sp>
        <p:nvSpPr>
          <p:cNvPr id="11" name="وسيلة شرح مستطيلة مستديرة الزوايا 7">
            <a:extLst>
              <a:ext uri="{FF2B5EF4-FFF2-40B4-BE49-F238E27FC236}">
                <a16:creationId xmlns:a16="http://schemas.microsoft.com/office/drawing/2014/main" id="{5F48C95E-8225-434A-BBE3-01FA93368A17}"/>
              </a:ext>
            </a:extLst>
          </p:cNvPr>
          <p:cNvSpPr/>
          <p:nvPr/>
        </p:nvSpPr>
        <p:spPr>
          <a:xfrm>
            <a:off x="1979713" y="4581128"/>
            <a:ext cx="3960440" cy="86409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يوفر عليك الوقت بدلا من حفظ الصورة و رفعها للموقع</a:t>
            </a:r>
          </a:p>
        </p:txBody>
      </p:sp>
    </p:spTree>
    <p:extLst>
      <p:ext uri="{BB962C8B-B14F-4D97-AF65-F5344CB8AC3E}">
        <p14:creationId xmlns:p14="http://schemas.microsoft.com/office/powerpoint/2010/main" val="29739100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7CB590F-2A6E-403B-9629-75472814D3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468"/>
          <a:stretch/>
        </p:blipFill>
        <p:spPr>
          <a:xfrm>
            <a:off x="227784" y="1089985"/>
            <a:ext cx="4064420" cy="4875064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خيارات الصورة - الرابط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3" name="وسيلة شرح مستطيلة مستديرة الزوايا 7">
            <a:extLst>
              <a:ext uri="{FF2B5EF4-FFF2-40B4-BE49-F238E27FC236}">
                <a16:creationId xmlns:a16="http://schemas.microsoft.com/office/drawing/2014/main" id="{6EC11E1F-529C-4DF3-A1A3-BFE8D01688F9}"/>
              </a:ext>
            </a:extLst>
          </p:cNvPr>
          <p:cNvSpPr/>
          <p:nvPr/>
        </p:nvSpPr>
        <p:spPr>
          <a:xfrm>
            <a:off x="4292204" y="1063684"/>
            <a:ext cx="3692426" cy="459216"/>
          </a:xfrm>
          <a:prstGeom prst="wedgeRoundRectCallout">
            <a:avLst>
              <a:gd name="adj1" fmla="val -59269"/>
              <a:gd name="adj2" fmla="val 53631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عند النقر على الصورة تظهر خياراتها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E1B48604-D429-4989-B881-C2B7A73ABC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958"/>
          <a:stretch/>
        </p:blipFill>
        <p:spPr>
          <a:xfrm>
            <a:off x="267906" y="5661248"/>
            <a:ext cx="3984176" cy="118253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4F92CF50-0D28-4510-8F2F-2798C5554C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5978" y="1738253"/>
            <a:ext cx="4064420" cy="389045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8" name="رابط كسهم مستقيم 7">
            <a:extLst>
              <a:ext uri="{FF2B5EF4-FFF2-40B4-BE49-F238E27FC236}">
                <a16:creationId xmlns:a16="http://schemas.microsoft.com/office/drawing/2014/main" id="{A92A8D44-8BE1-4130-AB15-93614C34F24B}"/>
              </a:ext>
            </a:extLst>
          </p:cNvPr>
          <p:cNvCxnSpPr>
            <a:cxnSpLocks/>
          </p:cNvCxnSpPr>
          <p:nvPr/>
        </p:nvCxnSpPr>
        <p:spPr>
          <a:xfrm>
            <a:off x="2483768" y="4581128"/>
            <a:ext cx="2032210" cy="0"/>
          </a:xfrm>
          <a:prstGeom prst="straightConnector1">
            <a:avLst/>
          </a:prstGeom>
          <a:ln>
            <a:tailEnd type="triangle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20000" dir="5400000" rotWithShape="0">
              <a:srgbClr val="000000">
                <a:alpha val="42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0BE083B4-1D66-4FA1-BD87-E5E67E959587}"/>
              </a:ext>
            </a:extLst>
          </p:cNvPr>
          <p:cNvSpPr/>
          <p:nvPr/>
        </p:nvSpPr>
        <p:spPr>
          <a:xfrm>
            <a:off x="6516216" y="2276872"/>
            <a:ext cx="1944216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>
                <a:cs typeface="AGA Aladdin Regular" pitchFamily="2" charset="-78"/>
              </a:rPr>
              <a:t>رابط لموقع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F7D60C16-E4CC-4809-8187-EDF3A24FF864}"/>
              </a:ext>
            </a:extLst>
          </p:cNvPr>
          <p:cNvSpPr/>
          <p:nvPr/>
        </p:nvSpPr>
        <p:spPr>
          <a:xfrm>
            <a:off x="6552220" y="2708920"/>
            <a:ext cx="1944216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>
                <a:cs typeface="AGA Aladdin Regular" pitchFamily="2" charset="-78"/>
              </a:rPr>
              <a:t>لأحد صفحاتك</a:t>
            </a: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29FB9AE3-47C1-4FD9-A5F0-CF64CCDB3524}"/>
              </a:ext>
            </a:extLst>
          </p:cNvPr>
          <p:cNvSpPr/>
          <p:nvPr/>
        </p:nvSpPr>
        <p:spPr>
          <a:xfrm>
            <a:off x="6552220" y="3140968"/>
            <a:ext cx="1944216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>
                <a:cs typeface="AGA Aladdin Regular" pitchFamily="2" charset="-78"/>
              </a:rPr>
              <a:t>صفحة منتج في متجرك</a:t>
            </a: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44FEA81D-5E26-4193-A1A0-541D206DB3C2}"/>
              </a:ext>
            </a:extLst>
          </p:cNvPr>
          <p:cNvSpPr/>
          <p:nvPr/>
        </p:nvSpPr>
        <p:spPr>
          <a:xfrm>
            <a:off x="6511647" y="3679587"/>
            <a:ext cx="1944216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>
                <a:cs typeface="AGA Aladdin Regular" pitchFamily="2" charset="-78"/>
              </a:rPr>
              <a:t>لمدونة</a:t>
            </a: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9DE93F46-85BB-4E3F-8EB1-BD6FABC55552}"/>
              </a:ext>
            </a:extLst>
          </p:cNvPr>
          <p:cNvSpPr/>
          <p:nvPr/>
        </p:nvSpPr>
        <p:spPr>
          <a:xfrm>
            <a:off x="6516216" y="4149080"/>
            <a:ext cx="1944216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>
                <a:cs typeface="AGA Aladdin Regular" pitchFamily="2" charset="-78"/>
              </a:rPr>
              <a:t>رقم هاتف</a:t>
            </a: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95B71BC4-0956-45AC-BAE5-7839EA2D9512}"/>
              </a:ext>
            </a:extLst>
          </p:cNvPr>
          <p:cNvSpPr/>
          <p:nvPr/>
        </p:nvSpPr>
        <p:spPr>
          <a:xfrm>
            <a:off x="6511647" y="4600616"/>
            <a:ext cx="1944216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>
                <a:cs typeface="AGA Aladdin Regular" pitchFamily="2" charset="-78"/>
              </a:rPr>
              <a:t>ملف</a:t>
            </a: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928D72EF-DB87-4871-8F42-9983D2C45637}"/>
              </a:ext>
            </a:extLst>
          </p:cNvPr>
          <p:cNvSpPr/>
          <p:nvPr/>
        </p:nvSpPr>
        <p:spPr>
          <a:xfrm>
            <a:off x="6511647" y="5110581"/>
            <a:ext cx="1944216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>
                <a:cs typeface="AGA Aladdin Regular" pitchFamily="2" charset="-78"/>
              </a:rPr>
              <a:t>إيميل</a:t>
            </a:r>
          </a:p>
        </p:txBody>
      </p:sp>
      <p:cxnSp>
        <p:nvCxnSpPr>
          <p:cNvPr id="17" name="رابط كسهم مستقيم 16">
            <a:extLst>
              <a:ext uri="{FF2B5EF4-FFF2-40B4-BE49-F238E27FC236}">
                <a16:creationId xmlns:a16="http://schemas.microsoft.com/office/drawing/2014/main" id="{1521AA22-EC30-4E91-A65C-F0E989E36DAD}"/>
              </a:ext>
            </a:extLst>
          </p:cNvPr>
          <p:cNvCxnSpPr>
            <a:cxnSpLocks/>
          </p:cNvCxnSpPr>
          <p:nvPr/>
        </p:nvCxnSpPr>
        <p:spPr>
          <a:xfrm>
            <a:off x="5940152" y="5301208"/>
            <a:ext cx="0" cy="663841"/>
          </a:xfrm>
          <a:prstGeom prst="straightConnector1">
            <a:avLst/>
          </a:prstGeom>
          <a:ln>
            <a:tailEnd type="triangle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20000" dir="5400000" rotWithShape="0">
              <a:srgbClr val="000000">
                <a:alpha val="42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751F92E0-884A-44E7-83D8-F3FD1CB33DCA}"/>
              </a:ext>
            </a:extLst>
          </p:cNvPr>
          <p:cNvSpPr/>
          <p:nvPr/>
        </p:nvSpPr>
        <p:spPr>
          <a:xfrm>
            <a:off x="4968043" y="6152501"/>
            <a:ext cx="2628287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>
                <a:cs typeface="AGA Aladdin Regular" pitchFamily="2" charset="-78"/>
              </a:rPr>
              <a:t>جرب الآن كل هذه الخيارات</a:t>
            </a:r>
          </a:p>
        </p:txBody>
      </p:sp>
    </p:spTree>
    <p:extLst>
      <p:ext uri="{BB962C8B-B14F-4D97-AF65-F5344CB8AC3E}">
        <p14:creationId xmlns:p14="http://schemas.microsoft.com/office/powerpoint/2010/main" val="22300269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شكل بيضاوي 12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4" name="مستطيل مستدير الزوايا 13"/>
          <p:cNvSpPr/>
          <p:nvPr/>
        </p:nvSpPr>
        <p:spPr>
          <a:xfrm>
            <a:off x="5652120" y="249560"/>
            <a:ext cx="3063284" cy="720080"/>
          </a:xfrm>
          <a:prstGeom prst="roundRect">
            <a:avLst/>
          </a:prstGeom>
          <a:solidFill>
            <a:srgbClr val="FCFEB9"/>
          </a:solidFill>
          <a:ln w="28575" cap="flat" cmpd="sng" algn="ctr">
            <a:solidFill>
              <a:srgbClr val="CEB966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صفحات الموقع</a:t>
            </a:r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228600" y="2230760"/>
            <a:ext cx="5449416" cy="720080"/>
          </a:xfrm>
          <a:prstGeom prst="roundRect">
            <a:avLst/>
          </a:prstGeom>
          <a:solidFill>
            <a:srgbClr val="FCFEB9"/>
          </a:solidFill>
          <a:ln w="28575" cap="flat" cmpd="sng" algn="ctr">
            <a:solidFill>
              <a:srgbClr val="CEB966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إضافة صفحات جديدة</a:t>
            </a:r>
          </a:p>
        </p:txBody>
      </p:sp>
      <p:sp>
        <p:nvSpPr>
          <p:cNvPr id="17" name="مستطيل مستدير الزوايا 16"/>
          <p:cNvSpPr/>
          <p:nvPr/>
        </p:nvSpPr>
        <p:spPr>
          <a:xfrm>
            <a:off x="1371600" y="3429000"/>
            <a:ext cx="5449416" cy="720080"/>
          </a:xfrm>
          <a:prstGeom prst="roundRect">
            <a:avLst/>
          </a:prstGeom>
          <a:solidFill>
            <a:srgbClr val="FCFEB9"/>
          </a:solidFill>
          <a:ln w="28575" cap="flat" cmpd="sng" algn="ctr">
            <a:solidFill>
              <a:srgbClr val="CEB966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حذف صفحات موجودة</a:t>
            </a:r>
          </a:p>
        </p:txBody>
      </p:sp>
      <p:sp>
        <p:nvSpPr>
          <p:cNvPr id="18" name="مستطيل مستدير الزوايا 17"/>
          <p:cNvSpPr/>
          <p:nvPr/>
        </p:nvSpPr>
        <p:spPr>
          <a:xfrm>
            <a:off x="2743200" y="4704973"/>
            <a:ext cx="5449416" cy="720080"/>
          </a:xfrm>
          <a:prstGeom prst="roundRect">
            <a:avLst/>
          </a:prstGeom>
          <a:solidFill>
            <a:srgbClr val="FCFEB9"/>
          </a:solidFill>
          <a:ln w="28575" cap="flat" cmpd="sng" algn="ctr">
            <a:solidFill>
              <a:srgbClr val="CEB966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نسخ صفحة موجودة</a:t>
            </a:r>
          </a:p>
        </p:txBody>
      </p:sp>
    </p:spTree>
    <p:extLst>
      <p:ext uri="{BB962C8B-B14F-4D97-AF65-F5344CB8AC3E}">
        <p14:creationId xmlns:p14="http://schemas.microsoft.com/office/powerpoint/2010/main" val="32631052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2372D360-A852-4BCC-A0B5-C6B67924E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988840"/>
            <a:ext cx="6920895" cy="3606851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ar-SA" sz="32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إضافة صفحات جديدة للموقع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9" name="وسيلة شرح مستطيلة مستديرة الزوايا 7">
            <a:extLst>
              <a:ext uri="{FF2B5EF4-FFF2-40B4-BE49-F238E27FC236}">
                <a16:creationId xmlns:a16="http://schemas.microsoft.com/office/drawing/2014/main" id="{EFF1690D-86ED-44A6-AFA8-D2648BEAED11}"/>
              </a:ext>
            </a:extLst>
          </p:cNvPr>
          <p:cNvSpPr/>
          <p:nvPr/>
        </p:nvSpPr>
        <p:spPr>
          <a:xfrm>
            <a:off x="1907704" y="1232954"/>
            <a:ext cx="4248472" cy="539861"/>
          </a:xfrm>
          <a:prstGeom prst="wedgeRoundRectCallout">
            <a:avLst>
              <a:gd name="adj1" fmla="val 12824"/>
              <a:gd name="adj2" fmla="val 94011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تأكد أنك في تبويبة إدارة الصفحات</a:t>
            </a:r>
          </a:p>
        </p:txBody>
      </p:sp>
      <p:sp>
        <p:nvSpPr>
          <p:cNvPr id="10" name="وسيلة شرح مستطيلة مستديرة الزوايا 7">
            <a:extLst>
              <a:ext uri="{FF2B5EF4-FFF2-40B4-BE49-F238E27FC236}">
                <a16:creationId xmlns:a16="http://schemas.microsoft.com/office/drawing/2014/main" id="{223EB91C-82CE-49D3-861E-75B40CEC27C5}"/>
              </a:ext>
            </a:extLst>
          </p:cNvPr>
          <p:cNvSpPr/>
          <p:nvPr/>
        </p:nvSpPr>
        <p:spPr>
          <a:xfrm>
            <a:off x="3765947" y="2571898"/>
            <a:ext cx="4032448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اضغط لإضافة صفحة جديدة</a:t>
            </a:r>
          </a:p>
        </p:txBody>
      </p:sp>
      <p:sp>
        <p:nvSpPr>
          <p:cNvPr id="7" name="قوس كبير أيمن 6">
            <a:extLst>
              <a:ext uri="{FF2B5EF4-FFF2-40B4-BE49-F238E27FC236}">
                <a16:creationId xmlns:a16="http://schemas.microsoft.com/office/drawing/2014/main" id="{FF7D2DB4-3A19-4EB1-BB41-2E51534C6BE8}"/>
              </a:ext>
            </a:extLst>
          </p:cNvPr>
          <p:cNvSpPr/>
          <p:nvPr/>
        </p:nvSpPr>
        <p:spPr>
          <a:xfrm>
            <a:off x="3178460" y="2996952"/>
            <a:ext cx="889484" cy="1512168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وسيلة شرح مستطيلة مستديرة الزوايا 7">
            <a:extLst>
              <a:ext uri="{FF2B5EF4-FFF2-40B4-BE49-F238E27FC236}">
                <a16:creationId xmlns:a16="http://schemas.microsoft.com/office/drawing/2014/main" id="{9E62D9B3-61CB-4D1C-8EEC-744BE3E9A7F5}"/>
              </a:ext>
            </a:extLst>
          </p:cNvPr>
          <p:cNvSpPr/>
          <p:nvPr/>
        </p:nvSpPr>
        <p:spPr>
          <a:xfrm>
            <a:off x="4139952" y="3544007"/>
            <a:ext cx="4536504" cy="41805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هذه قائمة بالصفحات الموجودة بموقعك</a:t>
            </a:r>
          </a:p>
        </p:txBody>
      </p:sp>
      <p:sp>
        <p:nvSpPr>
          <p:cNvPr id="13" name="وسيلة شرح مستطيلة مستديرة الزوايا 7">
            <a:extLst>
              <a:ext uri="{FF2B5EF4-FFF2-40B4-BE49-F238E27FC236}">
                <a16:creationId xmlns:a16="http://schemas.microsoft.com/office/drawing/2014/main" id="{4E71A913-6282-4361-82EA-4EE6BA7D67BB}"/>
              </a:ext>
            </a:extLst>
          </p:cNvPr>
          <p:cNvSpPr/>
          <p:nvPr/>
        </p:nvSpPr>
        <p:spPr>
          <a:xfrm>
            <a:off x="1162236" y="5811716"/>
            <a:ext cx="4489884" cy="418058"/>
          </a:xfrm>
          <a:prstGeom prst="wedgeRoundRectCallout">
            <a:avLst>
              <a:gd name="adj1" fmla="val -22550"/>
              <a:gd name="adj2" fmla="val -9415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لتغيير ترتيب الصفحات اسحب و أفلت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1937B542-EFF9-4C47-9EED-55A4959EE19A}"/>
              </a:ext>
            </a:extLst>
          </p:cNvPr>
          <p:cNvSpPr/>
          <p:nvPr/>
        </p:nvSpPr>
        <p:spPr>
          <a:xfrm>
            <a:off x="3995936" y="2060848"/>
            <a:ext cx="936104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سهم: لأسفل 2">
            <a:extLst>
              <a:ext uri="{FF2B5EF4-FFF2-40B4-BE49-F238E27FC236}">
                <a16:creationId xmlns:a16="http://schemas.microsoft.com/office/drawing/2014/main" id="{F4F92FCF-5CEC-43A2-AA07-66C85A2143A0}"/>
              </a:ext>
            </a:extLst>
          </p:cNvPr>
          <p:cNvSpPr/>
          <p:nvPr/>
        </p:nvSpPr>
        <p:spPr>
          <a:xfrm>
            <a:off x="2195736" y="6286520"/>
            <a:ext cx="2448272" cy="5268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مستدير الزوايا 11">
            <a:extLst>
              <a:ext uri="{FF2B5EF4-FFF2-40B4-BE49-F238E27FC236}">
                <a16:creationId xmlns:a16="http://schemas.microsoft.com/office/drawing/2014/main" id="{12040AFB-E256-44D9-94DE-28E495C33545}"/>
              </a:ext>
            </a:extLst>
          </p:cNvPr>
          <p:cNvSpPr/>
          <p:nvPr/>
        </p:nvSpPr>
        <p:spPr>
          <a:xfrm>
            <a:off x="7524328" y="332656"/>
            <a:ext cx="5481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1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5008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05A68CC-0111-4321-A54D-3375F54B2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31" y="1176002"/>
            <a:ext cx="6067425" cy="5572125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ar-SA" sz="32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إضافة صفحات جديدة للموقع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7524328" y="332656"/>
            <a:ext cx="5481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2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قوس كبير أيمن 6">
            <a:extLst>
              <a:ext uri="{FF2B5EF4-FFF2-40B4-BE49-F238E27FC236}">
                <a16:creationId xmlns:a16="http://schemas.microsoft.com/office/drawing/2014/main" id="{FF7D2DB4-3A19-4EB1-BB41-2E51534C6BE8}"/>
              </a:ext>
            </a:extLst>
          </p:cNvPr>
          <p:cNvSpPr/>
          <p:nvPr/>
        </p:nvSpPr>
        <p:spPr>
          <a:xfrm>
            <a:off x="3702595" y="2787922"/>
            <a:ext cx="889484" cy="3737421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وسيلة شرح مستطيلة مستديرة الزوايا 7">
            <a:extLst>
              <a:ext uri="{FF2B5EF4-FFF2-40B4-BE49-F238E27FC236}">
                <a16:creationId xmlns:a16="http://schemas.microsoft.com/office/drawing/2014/main" id="{9E62D9B3-61CB-4D1C-8EEC-744BE3E9A7F5}"/>
              </a:ext>
            </a:extLst>
          </p:cNvPr>
          <p:cNvSpPr/>
          <p:nvPr/>
        </p:nvSpPr>
        <p:spPr>
          <a:xfrm>
            <a:off x="4211960" y="3544007"/>
            <a:ext cx="4464496" cy="41805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قائمة بالصفحات التي يمكنك إضافتها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1937B542-EFF9-4C47-9EED-55A4959EE19A}"/>
              </a:ext>
            </a:extLst>
          </p:cNvPr>
          <p:cNvSpPr/>
          <p:nvPr/>
        </p:nvSpPr>
        <p:spPr>
          <a:xfrm>
            <a:off x="5436096" y="1268760"/>
            <a:ext cx="936104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وسيلة شرح مستطيلة مستديرة الزوايا 7">
            <a:extLst>
              <a:ext uri="{FF2B5EF4-FFF2-40B4-BE49-F238E27FC236}">
                <a16:creationId xmlns:a16="http://schemas.microsoft.com/office/drawing/2014/main" id="{0073692B-AFA5-4A96-8E1B-2CD82DFDDE05}"/>
              </a:ext>
            </a:extLst>
          </p:cNvPr>
          <p:cNvSpPr/>
          <p:nvPr/>
        </p:nvSpPr>
        <p:spPr>
          <a:xfrm>
            <a:off x="4283968" y="2912451"/>
            <a:ext cx="4032448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اختر صفحة قياسية</a:t>
            </a:r>
          </a:p>
        </p:txBody>
      </p:sp>
    </p:spTree>
    <p:extLst>
      <p:ext uri="{BB962C8B-B14F-4D97-AF65-F5344CB8AC3E}">
        <p14:creationId xmlns:p14="http://schemas.microsoft.com/office/powerpoint/2010/main" val="215513741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48F426D9-097C-42D2-ADBD-291966746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43" y="1124744"/>
            <a:ext cx="5772150" cy="5600700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ar-SA" sz="32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إضافة صفحات جديدة للموقع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7524328" y="332656"/>
            <a:ext cx="5481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3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1937B542-EFF9-4C47-9EED-55A4959EE19A}"/>
              </a:ext>
            </a:extLst>
          </p:cNvPr>
          <p:cNvSpPr/>
          <p:nvPr/>
        </p:nvSpPr>
        <p:spPr>
          <a:xfrm>
            <a:off x="5220072" y="1196752"/>
            <a:ext cx="936104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وسيلة شرح مستطيلة مستديرة الزوايا 7">
            <a:extLst>
              <a:ext uri="{FF2B5EF4-FFF2-40B4-BE49-F238E27FC236}">
                <a16:creationId xmlns:a16="http://schemas.microsoft.com/office/drawing/2014/main" id="{0073692B-AFA5-4A96-8E1B-2CD82DFDDE05}"/>
              </a:ext>
            </a:extLst>
          </p:cNvPr>
          <p:cNvSpPr/>
          <p:nvPr/>
        </p:nvSpPr>
        <p:spPr>
          <a:xfrm>
            <a:off x="4023118" y="3284984"/>
            <a:ext cx="4365305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اكتب اسماً للصفحة القياسية الجديدة</a:t>
            </a:r>
          </a:p>
        </p:txBody>
      </p:sp>
      <p:sp>
        <p:nvSpPr>
          <p:cNvPr id="13" name="وسيلة شرح مستطيلة مستديرة الزوايا 7">
            <a:extLst>
              <a:ext uri="{FF2B5EF4-FFF2-40B4-BE49-F238E27FC236}">
                <a16:creationId xmlns:a16="http://schemas.microsoft.com/office/drawing/2014/main" id="{ED3A0C54-3642-4E35-AC7C-6A657D7F59D1}"/>
              </a:ext>
            </a:extLst>
          </p:cNvPr>
          <p:cNvSpPr/>
          <p:nvPr/>
        </p:nvSpPr>
        <p:spPr>
          <a:xfrm>
            <a:off x="3317112" y="3925094"/>
            <a:ext cx="5287336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حدد هذا الخيار إذا كنت تريد إخفاء الصفحة</a:t>
            </a:r>
          </a:p>
        </p:txBody>
      </p:sp>
      <p:sp>
        <p:nvSpPr>
          <p:cNvPr id="15" name="وسيلة شرح مستطيلة مستديرة الزوايا 7">
            <a:extLst>
              <a:ext uri="{FF2B5EF4-FFF2-40B4-BE49-F238E27FC236}">
                <a16:creationId xmlns:a16="http://schemas.microsoft.com/office/drawing/2014/main" id="{9689D08E-5774-4720-A457-1DB7D861A59D}"/>
              </a:ext>
            </a:extLst>
          </p:cNvPr>
          <p:cNvSpPr/>
          <p:nvPr/>
        </p:nvSpPr>
        <p:spPr>
          <a:xfrm>
            <a:off x="3635896" y="4972664"/>
            <a:ext cx="5287336" cy="418058"/>
          </a:xfrm>
          <a:prstGeom prst="wedgeRoundRectCallout">
            <a:avLst>
              <a:gd name="adj1" fmla="val -53111"/>
              <a:gd name="adj2" fmla="val -2500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الترويسة (بترويسة أو بدون)</a:t>
            </a:r>
          </a:p>
        </p:txBody>
      </p:sp>
      <p:sp>
        <p:nvSpPr>
          <p:cNvPr id="16" name="وسيلة شرح مستطيلة مستديرة الزوايا 7">
            <a:extLst>
              <a:ext uri="{FF2B5EF4-FFF2-40B4-BE49-F238E27FC236}">
                <a16:creationId xmlns:a16="http://schemas.microsoft.com/office/drawing/2014/main" id="{8A7B064C-7D79-4BB0-BBFE-405B635CE1FE}"/>
              </a:ext>
            </a:extLst>
          </p:cNvPr>
          <p:cNvSpPr/>
          <p:nvPr/>
        </p:nvSpPr>
        <p:spPr>
          <a:xfrm>
            <a:off x="3635896" y="5572724"/>
            <a:ext cx="5287336" cy="418058"/>
          </a:xfrm>
          <a:prstGeom prst="wedgeRoundRectCallout">
            <a:avLst>
              <a:gd name="adj1" fmla="val -53111"/>
              <a:gd name="adj2" fmla="val -2500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خيارات ظهور الصفحة للزوار</a:t>
            </a:r>
          </a:p>
        </p:txBody>
      </p:sp>
    </p:spTree>
    <p:extLst>
      <p:ext uri="{BB962C8B-B14F-4D97-AF65-F5344CB8AC3E}">
        <p14:creationId xmlns:p14="http://schemas.microsoft.com/office/powerpoint/2010/main" val="41176531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1B16586-5740-4723-82C5-6C6373426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406" y="1395050"/>
            <a:ext cx="5667375" cy="4924425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ar-SA" sz="32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إضافة صفحات جديدة للموقع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7524328" y="332656"/>
            <a:ext cx="5481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4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وسيلة شرح مستطيلة مستديرة الزوايا 7">
            <a:extLst>
              <a:ext uri="{FF2B5EF4-FFF2-40B4-BE49-F238E27FC236}">
                <a16:creationId xmlns:a16="http://schemas.microsoft.com/office/drawing/2014/main" id="{9E62D9B3-61CB-4D1C-8EEC-744BE3E9A7F5}"/>
              </a:ext>
            </a:extLst>
          </p:cNvPr>
          <p:cNvSpPr/>
          <p:nvPr/>
        </p:nvSpPr>
        <p:spPr>
          <a:xfrm>
            <a:off x="3701407" y="4614160"/>
            <a:ext cx="2772308" cy="41805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عامة متاحة للجميع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1937B542-EFF9-4C47-9EED-55A4959EE19A}"/>
              </a:ext>
            </a:extLst>
          </p:cNvPr>
          <p:cNvSpPr/>
          <p:nvPr/>
        </p:nvSpPr>
        <p:spPr>
          <a:xfrm>
            <a:off x="5321677" y="1552448"/>
            <a:ext cx="936104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وسيلة شرح مستطيلة مستديرة الزوايا 7">
            <a:extLst>
              <a:ext uri="{FF2B5EF4-FFF2-40B4-BE49-F238E27FC236}">
                <a16:creationId xmlns:a16="http://schemas.microsoft.com/office/drawing/2014/main" id="{0073692B-AFA5-4A96-8E1B-2CD82DFDDE05}"/>
              </a:ext>
            </a:extLst>
          </p:cNvPr>
          <p:cNvSpPr/>
          <p:nvPr/>
        </p:nvSpPr>
        <p:spPr>
          <a:xfrm>
            <a:off x="4283968" y="2912451"/>
            <a:ext cx="4032448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lvl="0" algn="ctr"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خيارات ظهور الصفحة للزوار</a:t>
            </a:r>
          </a:p>
        </p:txBody>
      </p:sp>
      <p:sp>
        <p:nvSpPr>
          <p:cNvPr id="13" name="وسيلة شرح مستطيلة مستديرة الزوايا 7">
            <a:extLst>
              <a:ext uri="{FF2B5EF4-FFF2-40B4-BE49-F238E27FC236}">
                <a16:creationId xmlns:a16="http://schemas.microsoft.com/office/drawing/2014/main" id="{AB74DA18-7117-442E-86CF-98835A20763B}"/>
              </a:ext>
            </a:extLst>
          </p:cNvPr>
          <p:cNvSpPr/>
          <p:nvPr/>
        </p:nvSpPr>
        <p:spPr>
          <a:xfrm>
            <a:off x="3701407" y="5171182"/>
            <a:ext cx="2772308" cy="41805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محمية بكلمة مرور</a:t>
            </a:r>
          </a:p>
        </p:txBody>
      </p:sp>
      <p:sp>
        <p:nvSpPr>
          <p:cNvPr id="15" name="وسيلة شرح مستطيلة مستديرة الزوايا 7">
            <a:extLst>
              <a:ext uri="{FF2B5EF4-FFF2-40B4-BE49-F238E27FC236}">
                <a16:creationId xmlns:a16="http://schemas.microsoft.com/office/drawing/2014/main" id="{F94425D2-B8C3-4FE4-9ACB-731ECB92761D}"/>
              </a:ext>
            </a:extLst>
          </p:cNvPr>
          <p:cNvSpPr/>
          <p:nvPr/>
        </p:nvSpPr>
        <p:spPr>
          <a:xfrm>
            <a:off x="3701407" y="5690476"/>
            <a:ext cx="4248472" cy="83486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مجموعات أو أعضاء محددين (خيار مدفوع)</a:t>
            </a:r>
          </a:p>
        </p:txBody>
      </p:sp>
    </p:spTree>
    <p:extLst>
      <p:ext uri="{BB962C8B-B14F-4D97-AF65-F5344CB8AC3E}">
        <p14:creationId xmlns:p14="http://schemas.microsoft.com/office/powerpoint/2010/main" val="7944081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BDABF9CB-328E-4A10-B3B5-BF7CE24B0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162209"/>
            <a:ext cx="4660008" cy="5599712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ar-SA" sz="32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عمل نسخة من صفحة موجودة في الموقع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7524328" y="332656"/>
            <a:ext cx="5481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5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وسيلة شرح مستطيلة مستديرة الزوايا 7">
            <a:extLst>
              <a:ext uri="{FF2B5EF4-FFF2-40B4-BE49-F238E27FC236}">
                <a16:creationId xmlns:a16="http://schemas.microsoft.com/office/drawing/2014/main" id="{9E62D9B3-61CB-4D1C-8EEC-744BE3E9A7F5}"/>
              </a:ext>
            </a:extLst>
          </p:cNvPr>
          <p:cNvSpPr/>
          <p:nvPr/>
        </p:nvSpPr>
        <p:spPr>
          <a:xfrm>
            <a:off x="3275856" y="2571816"/>
            <a:ext cx="4464496" cy="41805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تأكد من تحديد الصفحة التي تريد نسخها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1937B542-EFF9-4C47-9EED-55A4959EE19A}"/>
              </a:ext>
            </a:extLst>
          </p:cNvPr>
          <p:cNvSpPr/>
          <p:nvPr/>
        </p:nvSpPr>
        <p:spPr>
          <a:xfrm>
            <a:off x="4103948" y="1190809"/>
            <a:ext cx="936104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وسيلة شرح مستطيلة مستديرة الزوايا 7">
            <a:extLst>
              <a:ext uri="{FF2B5EF4-FFF2-40B4-BE49-F238E27FC236}">
                <a16:creationId xmlns:a16="http://schemas.microsoft.com/office/drawing/2014/main" id="{0073692B-AFA5-4A96-8E1B-2CD82DFDDE05}"/>
              </a:ext>
            </a:extLst>
          </p:cNvPr>
          <p:cNvSpPr/>
          <p:nvPr/>
        </p:nvSpPr>
        <p:spPr>
          <a:xfrm>
            <a:off x="3131840" y="5857174"/>
            <a:ext cx="4032448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اضغط نسخ 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98B47D3A-0FF5-40CB-9CDA-792E8B7CDF62}"/>
              </a:ext>
            </a:extLst>
          </p:cNvPr>
          <p:cNvSpPr/>
          <p:nvPr/>
        </p:nvSpPr>
        <p:spPr>
          <a:xfrm>
            <a:off x="683568" y="6165304"/>
            <a:ext cx="936104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700588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BDABF9CB-328E-4A10-B3B5-BF7CE24B0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162209"/>
            <a:ext cx="4660008" cy="5599712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ar-SA" sz="32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حذف صفحة موجودة في الموقع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7524328" y="332656"/>
            <a:ext cx="5481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6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وسيلة شرح مستطيلة مستديرة الزوايا 7">
            <a:extLst>
              <a:ext uri="{FF2B5EF4-FFF2-40B4-BE49-F238E27FC236}">
                <a16:creationId xmlns:a16="http://schemas.microsoft.com/office/drawing/2014/main" id="{9E62D9B3-61CB-4D1C-8EEC-744BE3E9A7F5}"/>
              </a:ext>
            </a:extLst>
          </p:cNvPr>
          <p:cNvSpPr/>
          <p:nvPr/>
        </p:nvSpPr>
        <p:spPr>
          <a:xfrm>
            <a:off x="3275856" y="2571816"/>
            <a:ext cx="4464496" cy="41805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تأكد من تحديد الصفحة التي تريد حذفها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1937B542-EFF9-4C47-9EED-55A4959EE19A}"/>
              </a:ext>
            </a:extLst>
          </p:cNvPr>
          <p:cNvSpPr/>
          <p:nvPr/>
        </p:nvSpPr>
        <p:spPr>
          <a:xfrm>
            <a:off x="4103948" y="1190809"/>
            <a:ext cx="936104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وسيلة شرح مستطيلة مستديرة الزوايا 7">
            <a:extLst>
              <a:ext uri="{FF2B5EF4-FFF2-40B4-BE49-F238E27FC236}">
                <a16:creationId xmlns:a16="http://schemas.microsoft.com/office/drawing/2014/main" id="{0073692B-AFA5-4A96-8E1B-2CD82DFDDE05}"/>
              </a:ext>
            </a:extLst>
          </p:cNvPr>
          <p:cNvSpPr/>
          <p:nvPr/>
        </p:nvSpPr>
        <p:spPr>
          <a:xfrm>
            <a:off x="3131840" y="5857174"/>
            <a:ext cx="2304256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اضغط حذف 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98B47D3A-0FF5-40CB-9CDA-792E8B7CDF62}"/>
              </a:ext>
            </a:extLst>
          </p:cNvPr>
          <p:cNvSpPr/>
          <p:nvPr/>
        </p:nvSpPr>
        <p:spPr>
          <a:xfrm>
            <a:off x="1763688" y="6165304"/>
            <a:ext cx="936104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F4F9320B-EA31-4C74-91C4-A7EA4D0AE443}"/>
              </a:ext>
            </a:extLst>
          </p:cNvPr>
          <p:cNvSpPr/>
          <p:nvPr/>
        </p:nvSpPr>
        <p:spPr>
          <a:xfrm>
            <a:off x="591048" y="2852936"/>
            <a:ext cx="2324768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4125689E-EF49-4CA6-A0B4-34D067097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7609" y="3296637"/>
            <a:ext cx="4614853" cy="2205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073189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CC998761-04C9-4927-AD1F-24E6462174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14"/>
          <a:stretch/>
        </p:blipFill>
        <p:spPr>
          <a:xfrm>
            <a:off x="467545" y="2060848"/>
            <a:ext cx="5151206" cy="3817138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ar-SA" sz="32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تغيير ترتيب الصفحات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0" name="وسيلة شرح مستطيلة مستديرة الزوايا 7">
            <a:extLst>
              <a:ext uri="{FF2B5EF4-FFF2-40B4-BE49-F238E27FC236}">
                <a16:creationId xmlns:a16="http://schemas.microsoft.com/office/drawing/2014/main" id="{223EB91C-82CE-49D3-861E-75B40CEC27C5}"/>
              </a:ext>
            </a:extLst>
          </p:cNvPr>
          <p:cNvSpPr/>
          <p:nvPr/>
        </p:nvSpPr>
        <p:spPr>
          <a:xfrm>
            <a:off x="3923928" y="1069495"/>
            <a:ext cx="4032448" cy="934607"/>
          </a:xfrm>
          <a:prstGeom prst="wedgeRoundRectCallout">
            <a:avLst>
              <a:gd name="adj1" fmla="val -57731"/>
              <a:gd name="adj2" fmla="val 5552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لجعل صفحة ما فرعية عن صفحة ثانية يتم سحبها </a:t>
            </a:r>
            <a:r>
              <a:rPr lang="ar-SA" sz="2400" dirty="0">
                <a:solidFill>
                  <a:srgbClr val="FF0000"/>
                </a:solidFill>
                <a:latin typeface="Traditional Arabic" panose="02020603050405020304" pitchFamily="18" charset="-78"/>
                <a:cs typeface="AF_Taif Normal" pitchFamily="2" charset="-78"/>
              </a:rPr>
              <a:t>يمينا</a:t>
            </a:r>
          </a:p>
        </p:txBody>
      </p:sp>
      <p:sp>
        <p:nvSpPr>
          <p:cNvPr id="11" name="وسيلة شرح مستطيلة مستديرة الزوايا 7">
            <a:extLst>
              <a:ext uri="{FF2B5EF4-FFF2-40B4-BE49-F238E27FC236}">
                <a16:creationId xmlns:a16="http://schemas.microsoft.com/office/drawing/2014/main" id="{9E62D9B3-61CB-4D1C-8EEC-744BE3E9A7F5}"/>
              </a:ext>
            </a:extLst>
          </p:cNvPr>
          <p:cNvSpPr/>
          <p:nvPr/>
        </p:nvSpPr>
        <p:spPr>
          <a:xfrm>
            <a:off x="3203848" y="2786669"/>
            <a:ext cx="5054525" cy="49831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أصبحت هذه الصفحة فرعية عن التي قبلها</a:t>
            </a:r>
          </a:p>
        </p:txBody>
      </p:sp>
      <p:sp>
        <p:nvSpPr>
          <p:cNvPr id="14" name="وسيلة شرح مستطيلة مستديرة الزوايا 7">
            <a:extLst>
              <a:ext uri="{FF2B5EF4-FFF2-40B4-BE49-F238E27FC236}">
                <a16:creationId xmlns:a16="http://schemas.microsoft.com/office/drawing/2014/main" id="{F7897C6F-97C1-4402-BA82-CA848953258E}"/>
              </a:ext>
            </a:extLst>
          </p:cNvPr>
          <p:cNvSpPr/>
          <p:nvPr/>
        </p:nvSpPr>
        <p:spPr>
          <a:xfrm>
            <a:off x="4240279" y="3813505"/>
            <a:ext cx="4032448" cy="934607"/>
          </a:xfrm>
          <a:prstGeom prst="wedgeRoundRectCallout">
            <a:avLst>
              <a:gd name="adj1" fmla="val -50061"/>
              <a:gd name="adj2" fmla="val -921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لتحويل صفحة فرعية إلى أساسية يتم سحبها </a:t>
            </a:r>
            <a:r>
              <a:rPr lang="ar-SA" sz="3200" b="1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شمالا</a:t>
            </a:r>
          </a:p>
        </p:txBody>
      </p:sp>
    </p:spTree>
    <p:extLst>
      <p:ext uri="{BB962C8B-B14F-4D97-AF65-F5344CB8AC3E}">
        <p14:creationId xmlns:p14="http://schemas.microsoft.com/office/powerpoint/2010/main" val="3262101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شكل بيضاوي 2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395536" y="332656"/>
            <a:ext cx="8382008" cy="720080"/>
          </a:xfrm>
          <a:prstGeom prst="roundRect">
            <a:avLst/>
          </a:prstGeom>
          <a:solidFill>
            <a:srgbClr val="FCFEB9"/>
          </a:solidFill>
          <a:ln w="28575" cap="flat" cmpd="sng" algn="ctr">
            <a:solidFill>
              <a:srgbClr val="CEB966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ما الهدف من استخدام التكنولوجيا في التعليم؟</a:t>
            </a:r>
          </a:p>
        </p:txBody>
      </p:sp>
    </p:spTree>
    <p:extLst>
      <p:ext uri="{BB962C8B-B14F-4D97-AF65-F5344CB8AC3E}">
        <p14:creationId xmlns:p14="http://schemas.microsoft.com/office/powerpoint/2010/main" val="347444512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شكل بيضاوي 2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899592" y="5612715"/>
            <a:ext cx="7086942" cy="720080"/>
          </a:xfrm>
          <a:prstGeom prst="roundRect">
            <a:avLst/>
          </a:prstGeom>
          <a:solidFill>
            <a:srgbClr val="FCFEB9"/>
          </a:solidFill>
          <a:ln w="28575" cap="flat" cmpd="sng" algn="ctr">
            <a:solidFill>
              <a:srgbClr val="CEB966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محتويات الصفحة</a:t>
            </a:r>
          </a:p>
        </p:txBody>
      </p:sp>
      <p:sp>
        <p:nvSpPr>
          <p:cNvPr id="9" name="عنوان 1"/>
          <p:cNvSpPr txBox="1">
            <a:spLocks/>
          </p:cNvSpPr>
          <p:nvPr/>
        </p:nvSpPr>
        <p:spPr>
          <a:xfrm>
            <a:off x="179512" y="4293096"/>
            <a:ext cx="3888432" cy="560406"/>
          </a:xfrm>
          <a:prstGeom prst="roundRect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>
            <a:defPPr>
              <a:defRPr lang="en-US"/>
            </a:defPPr>
            <a:lvl1pPr algn="ctr" rtl="1" eaLnBrk="1" hangingPunct="1">
              <a:defRPr sz="3200" kern="0" cap="small">
                <a:solidFill>
                  <a:prstClr val="black"/>
                </a:solidFill>
                <a:latin typeface="A Thuluth" pitchFamily="2" charset="-78"/>
                <a:cs typeface="A Thuluth" pitchFamily="2" charset="-78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800" dirty="0">
                <a:latin typeface="Traditional Arabic" panose="02020603050405020304" pitchFamily="18" charset="-78"/>
                <a:cs typeface="AF_Taif Normal" pitchFamily="2" charset="-78"/>
              </a:rPr>
              <a:t>أدوات التصميم في ويبلي</a:t>
            </a:r>
            <a:endParaRPr kumimoji="0" lang="ar-SA" sz="2800" b="0" i="0" u="none" strike="noStrike" kern="0" cap="sm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6311770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lvl="0" algn="r">
              <a:spcBef>
                <a:spcPts val="0"/>
              </a:spcBef>
              <a:defRPr/>
            </a:pPr>
            <a:r>
              <a:rPr lang="ar-SA" sz="32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أدوات التصميم في ويبلي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C9ACFBE9-9D66-4A4E-B1C8-628FCB3379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033"/>
          <a:stretch/>
        </p:blipFill>
        <p:spPr>
          <a:xfrm>
            <a:off x="251520" y="584684"/>
            <a:ext cx="2735304" cy="61698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وسيلة شرح مستطيلة مستديرة الزوايا 7">
            <a:extLst>
              <a:ext uri="{FF2B5EF4-FFF2-40B4-BE49-F238E27FC236}">
                <a16:creationId xmlns:a16="http://schemas.microsoft.com/office/drawing/2014/main" id="{76D71A10-51CA-4952-834C-D2A8CC9A36DE}"/>
              </a:ext>
            </a:extLst>
          </p:cNvPr>
          <p:cNvSpPr/>
          <p:nvPr/>
        </p:nvSpPr>
        <p:spPr>
          <a:xfrm>
            <a:off x="1475656" y="1484784"/>
            <a:ext cx="2735304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إضافة عنوان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ADA2EBA1-6C6E-4CE1-A853-87CE26970798}"/>
              </a:ext>
            </a:extLst>
          </p:cNvPr>
          <p:cNvSpPr/>
          <p:nvPr/>
        </p:nvSpPr>
        <p:spPr>
          <a:xfrm>
            <a:off x="2123728" y="584684"/>
            <a:ext cx="792088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وسيلة شرح مستطيلة مستديرة الزوايا 7">
            <a:extLst>
              <a:ext uri="{FF2B5EF4-FFF2-40B4-BE49-F238E27FC236}">
                <a16:creationId xmlns:a16="http://schemas.microsoft.com/office/drawing/2014/main" id="{0A87A147-536A-4680-8894-FDEBE04DB187}"/>
              </a:ext>
            </a:extLst>
          </p:cNvPr>
          <p:cNvSpPr/>
          <p:nvPr/>
        </p:nvSpPr>
        <p:spPr>
          <a:xfrm>
            <a:off x="1619172" y="2060848"/>
            <a:ext cx="2735304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إضافة مربع نص</a:t>
            </a:r>
          </a:p>
        </p:txBody>
      </p:sp>
      <p:sp>
        <p:nvSpPr>
          <p:cNvPr id="18" name="وسيلة شرح مستطيلة مستديرة الزوايا 7">
            <a:extLst>
              <a:ext uri="{FF2B5EF4-FFF2-40B4-BE49-F238E27FC236}">
                <a16:creationId xmlns:a16="http://schemas.microsoft.com/office/drawing/2014/main" id="{9ADE79A5-4BB7-435A-8C7E-0227A7253F22}"/>
              </a:ext>
            </a:extLst>
          </p:cNvPr>
          <p:cNvSpPr/>
          <p:nvPr/>
        </p:nvSpPr>
        <p:spPr>
          <a:xfrm>
            <a:off x="1763688" y="2796022"/>
            <a:ext cx="2735304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إضافة صورة</a:t>
            </a:r>
          </a:p>
        </p:txBody>
      </p:sp>
      <p:sp>
        <p:nvSpPr>
          <p:cNvPr id="19" name="وسيلة شرح مستطيلة مستديرة الزوايا 7">
            <a:extLst>
              <a:ext uri="{FF2B5EF4-FFF2-40B4-BE49-F238E27FC236}">
                <a16:creationId xmlns:a16="http://schemas.microsoft.com/office/drawing/2014/main" id="{A3307B6C-F06A-4CC2-AFD6-5EE7B086DD50}"/>
              </a:ext>
            </a:extLst>
          </p:cNvPr>
          <p:cNvSpPr/>
          <p:nvPr/>
        </p:nvSpPr>
        <p:spPr>
          <a:xfrm>
            <a:off x="1652998" y="3435956"/>
            <a:ext cx="2735304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إضافة معرض صور</a:t>
            </a:r>
          </a:p>
        </p:txBody>
      </p:sp>
      <p:sp>
        <p:nvSpPr>
          <p:cNvPr id="20" name="وسيلة شرح مستطيلة مستديرة الزوايا 7">
            <a:extLst>
              <a:ext uri="{FF2B5EF4-FFF2-40B4-BE49-F238E27FC236}">
                <a16:creationId xmlns:a16="http://schemas.microsoft.com/office/drawing/2014/main" id="{F8F340BC-784C-4033-A996-879878838E65}"/>
              </a:ext>
            </a:extLst>
          </p:cNvPr>
          <p:cNvSpPr/>
          <p:nvPr/>
        </p:nvSpPr>
        <p:spPr>
          <a:xfrm>
            <a:off x="1763688" y="4263471"/>
            <a:ext cx="2735304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إضافة عرض صور</a:t>
            </a:r>
          </a:p>
        </p:txBody>
      </p:sp>
      <p:sp>
        <p:nvSpPr>
          <p:cNvPr id="21" name="وسيلة شرح مستطيلة مستديرة الزوايا 7">
            <a:extLst>
              <a:ext uri="{FF2B5EF4-FFF2-40B4-BE49-F238E27FC236}">
                <a16:creationId xmlns:a16="http://schemas.microsoft.com/office/drawing/2014/main" id="{BC0C31BE-8476-4427-BE4F-FDB8D791FA82}"/>
              </a:ext>
            </a:extLst>
          </p:cNvPr>
          <p:cNvSpPr/>
          <p:nvPr/>
        </p:nvSpPr>
        <p:spPr>
          <a:xfrm>
            <a:off x="1763688" y="4886235"/>
            <a:ext cx="2735304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إضافة خريطة</a:t>
            </a:r>
          </a:p>
        </p:txBody>
      </p:sp>
      <p:sp>
        <p:nvSpPr>
          <p:cNvPr id="22" name="وسيلة شرح مستطيلة مستديرة الزوايا 7">
            <a:extLst>
              <a:ext uri="{FF2B5EF4-FFF2-40B4-BE49-F238E27FC236}">
                <a16:creationId xmlns:a16="http://schemas.microsoft.com/office/drawing/2014/main" id="{7D7DC630-645D-4BEF-9373-90A6908EBB94}"/>
              </a:ext>
            </a:extLst>
          </p:cNvPr>
          <p:cNvSpPr/>
          <p:nvPr/>
        </p:nvSpPr>
        <p:spPr>
          <a:xfrm>
            <a:off x="1736132" y="5521891"/>
            <a:ext cx="2735304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إضافة جزء الاتصال</a:t>
            </a:r>
          </a:p>
        </p:txBody>
      </p:sp>
      <p:sp>
        <p:nvSpPr>
          <p:cNvPr id="23" name="وسيلة شرح مستطيلة مستديرة الزوايا 7">
            <a:extLst>
              <a:ext uri="{FF2B5EF4-FFF2-40B4-BE49-F238E27FC236}">
                <a16:creationId xmlns:a16="http://schemas.microsoft.com/office/drawing/2014/main" id="{C3CE2BE4-FAC4-4EA6-B89E-EED8721DEA4E}"/>
              </a:ext>
            </a:extLst>
          </p:cNvPr>
          <p:cNvSpPr/>
          <p:nvPr/>
        </p:nvSpPr>
        <p:spPr>
          <a:xfrm>
            <a:off x="1750450" y="6271458"/>
            <a:ext cx="3384876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إضافة الانضمام لأخبار الموقع</a:t>
            </a:r>
          </a:p>
        </p:txBody>
      </p:sp>
      <p:pic>
        <p:nvPicPr>
          <p:cNvPr id="7170" name="Picture 2" descr="Folder-tools icon">
            <a:extLst>
              <a:ext uri="{FF2B5EF4-FFF2-40B4-BE49-F238E27FC236}">
                <a16:creationId xmlns:a16="http://schemas.microsoft.com/office/drawing/2014/main" id="{F31D8704-B252-49A3-8152-ED5F94382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562" y="1226255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older tools icon">
            <a:extLst>
              <a:ext uri="{FF2B5EF4-FFF2-40B4-BE49-F238E27FC236}">
                <a16:creationId xmlns:a16="http://schemas.microsoft.com/office/drawing/2014/main" id="{BCECF2E8-F9BF-4439-AEB8-3313147FC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00" y="2659021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00232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lvl="0" algn="r">
              <a:spcBef>
                <a:spcPts val="0"/>
              </a:spcBef>
              <a:defRPr/>
            </a:pPr>
            <a:r>
              <a:rPr lang="ar-SA" sz="32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أدوات التصميم في ويبلي</a:t>
            </a:r>
            <a:endParaRPr lang="ar-SA" sz="32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C9ACFBE9-9D66-4A4E-B1C8-628FCB3379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033"/>
          <a:stretch/>
        </p:blipFill>
        <p:spPr>
          <a:xfrm>
            <a:off x="251520" y="584684"/>
            <a:ext cx="2735304" cy="61698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ADA2EBA1-6C6E-4CE1-A853-87CE26970798}"/>
              </a:ext>
            </a:extLst>
          </p:cNvPr>
          <p:cNvSpPr/>
          <p:nvPr/>
        </p:nvSpPr>
        <p:spPr>
          <a:xfrm>
            <a:off x="2123728" y="584684"/>
            <a:ext cx="792088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F4F37EFF-1626-4A80-85C2-0C605D2126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856" y="1196752"/>
            <a:ext cx="5069372" cy="29357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وسيلة شرح مستطيلة مستديرة الزوايا 7">
            <a:extLst>
              <a:ext uri="{FF2B5EF4-FFF2-40B4-BE49-F238E27FC236}">
                <a16:creationId xmlns:a16="http://schemas.microsoft.com/office/drawing/2014/main" id="{82A29B7A-9A17-4D51-B143-CAAE8829F23C}"/>
              </a:ext>
            </a:extLst>
          </p:cNvPr>
          <p:cNvSpPr/>
          <p:nvPr/>
        </p:nvSpPr>
        <p:spPr>
          <a:xfrm>
            <a:off x="1115616" y="3248821"/>
            <a:ext cx="2342938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إضافة معرض صور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6ECF7700-2C83-450F-8EDF-F34BDF6F0A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0742" y="4855688"/>
            <a:ext cx="4419600" cy="1685925"/>
          </a:xfrm>
          <a:prstGeom prst="rect">
            <a:avLst/>
          </a:prstGeom>
        </p:spPr>
      </p:pic>
      <p:sp>
        <p:nvSpPr>
          <p:cNvPr id="8" name="سهم: لأسفل 7">
            <a:extLst>
              <a:ext uri="{FF2B5EF4-FFF2-40B4-BE49-F238E27FC236}">
                <a16:creationId xmlns:a16="http://schemas.microsoft.com/office/drawing/2014/main" id="{641D226D-FDCC-4DC5-B024-998F93E29DD0}"/>
              </a:ext>
            </a:extLst>
          </p:cNvPr>
          <p:cNvSpPr/>
          <p:nvPr/>
        </p:nvSpPr>
        <p:spPr>
          <a:xfrm>
            <a:off x="4292010" y="4293096"/>
            <a:ext cx="3232318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8951067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65046AC2-AE93-403D-9192-35656F58C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214" y="1124744"/>
            <a:ext cx="4895850" cy="4162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lvl="0" algn="r">
              <a:spcBef>
                <a:spcPts val="0"/>
              </a:spcBef>
              <a:defRPr/>
            </a:pPr>
            <a:r>
              <a:rPr lang="ar-SA" sz="32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أدوات التصميم في ويبلي – معرض الصور</a:t>
            </a:r>
            <a:endParaRPr lang="ar-SA" sz="32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C9ACFBE9-9D66-4A4E-B1C8-628FCB3379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875" r="65777" b="40675"/>
          <a:stretch/>
        </p:blipFill>
        <p:spPr>
          <a:xfrm>
            <a:off x="335996" y="5424055"/>
            <a:ext cx="936104" cy="6480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ADA2EBA1-6C6E-4CE1-A853-87CE26970798}"/>
              </a:ext>
            </a:extLst>
          </p:cNvPr>
          <p:cNvSpPr/>
          <p:nvPr/>
        </p:nvSpPr>
        <p:spPr>
          <a:xfrm>
            <a:off x="2159384" y="1268760"/>
            <a:ext cx="1116471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وسيلة شرح مستطيلة مستديرة الزوايا 7">
            <a:extLst>
              <a:ext uri="{FF2B5EF4-FFF2-40B4-BE49-F238E27FC236}">
                <a16:creationId xmlns:a16="http://schemas.microsoft.com/office/drawing/2014/main" id="{82A29B7A-9A17-4D51-B143-CAAE8829F23C}"/>
              </a:ext>
            </a:extLst>
          </p:cNvPr>
          <p:cNvSpPr/>
          <p:nvPr/>
        </p:nvSpPr>
        <p:spPr>
          <a:xfrm>
            <a:off x="360349" y="6286520"/>
            <a:ext cx="2342938" cy="418058"/>
          </a:xfrm>
          <a:prstGeom prst="wedgeRoundRectCallout">
            <a:avLst>
              <a:gd name="adj1" fmla="val -27846"/>
              <a:gd name="adj2" fmla="val -6520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إضافة معرض صور</a:t>
            </a:r>
          </a:p>
        </p:txBody>
      </p:sp>
      <p:sp>
        <p:nvSpPr>
          <p:cNvPr id="13" name="وسيلة شرح مستطيلة مستديرة الزوايا 7">
            <a:extLst>
              <a:ext uri="{FF2B5EF4-FFF2-40B4-BE49-F238E27FC236}">
                <a16:creationId xmlns:a16="http://schemas.microsoft.com/office/drawing/2014/main" id="{697C5F93-674F-4227-8F81-0E4157CE56C2}"/>
              </a:ext>
            </a:extLst>
          </p:cNvPr>
          <p:cNvSpPr/>
          <p:nvPr/>
        </p:nvSpPr>
        <p:spPr>
          <a:xfrm>
            <a:off x="5220072" y="1988840"/>
            <a:ext cx="2342938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إضافة صور</a:t>
            </a:r>
          </a:p>
        </p:txBody>
      </p:sp>
      <p:sp>
        <p:nvSpPr>
          <p:cNvPr id="14" name="وسيلة شرح مستطيلة مستديرة الزوايا 7">
            <a:extLst>
              <a:ext uri="{FF2B5EF4-FFF2-40B4-BE49-F238E27FC236}">
                <a16:creationId xmlns:a16="http://schemas.microsoft.com/office/drawing/2014/main" id="{D0F5C2C3-4655-4D9E-BB1E-7436367CDA56}"/>
              </a:ext>
            </a:extLst>
          </p:cNvPr>
          <p:cNvSpPr/>
          <p:nvPr/>
        </p:nvSpPr>
        <p:spPr>
          <a:xfrm>
            <a:off x="5364088" y="3004636"/>
            <a:ext cx="2342938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تحديد عدد الأعمدة</a:t>
            </a:r>
          </a:p>
        </p:txBody>
      </p:sp>
      <p:sp>
        <p:nvSpPr>
          <p:cNvPr id="15" name="وسيلة شرح مستطيلة مستديرة الزوايا 7">
            <a:extLst>
              <a:ext uri="{FF2B5EF4-FFF2-40B4-BE49-F238E27FC236}">
                <a16:creationId xmlns:a16="http://schemas.microsoft.com/office/drawing/2014/main" id="{ACC881EA-C998-40A0-BE0C-D0798C2DF54E}"/>
              </a:ext>
            </a:extLst>
          </p:cNvPr>
          <p:cNvSpPr/>
          <p:nvPr/>
        </p:nvSpPr>
        <p:spPr>
          <a:xfrm>
            <a:off x="5364088" y="3573016"/>
            <a:ext cx="2342938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تحديد المسافة</a:t>
            </a:r>
          </a:p>
        </p:txBody>
      </p:sp>
      <p:sp>
        <p:nvSpPr>
          <p:cNvPr id="17" name="وسيلة شرح مستطيلة مستديرة الزوايا 7">
            <a:extLst>
              <a:ext uri="{FF2B5EF4-FFF2-40B4-BE49-F238E27FC236}">
                <a16:creationId xmlns:a16="http://schemas.microsoft.com/office/drawing/2014/main" id="{5387C367-524B-4E0E-AD50-91A4071171E2}"/>
              </a:ext>
            </a:extLst>
          </p:cNvPr>
          <p:cNvSpPr/>
          <p:nvPr/>
        </p:nvSpPr>
        <p:spPr>
          <a:xfrm>
            <a:off x="5394258" y="4149080"/>
            <a:ext cx="2342938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تحديد العنونة</a:t>
            </a:r>
          </a:p>
        </p:txBody>
      </p:sp>
      <p:sp>
        <p:nvSpPr>
          <p:cNvPr id="18" name="وسيلة شرح مستطيلة مستديرة الزوايا 7">
            <a:extLst>
              <a:ext uri="{FF2B5EF4-FFF2-40B4-BE49-F238E27FC236}">
                <a16:creationId xmlns:a16="http://schemas.microsoft.com/office/drawing/2014/main" id="{F34A6A24-B968-406E-82EC-185131F407F3}"/>
              </a:ext>
            </a:extLst>
          </p:cNvPr>
          <p:cNvSpPr/>
          <p:nvPr/>
        </p:nvSpPr>
        <p:spPr>
          <a:xfrm>
            <a:off x="5360640" y="4725144"/>
            <a:ext cx="2342938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خيارات متقدمة</a:t>
            </a:r>
          </a:p>
        </p:txBody>
      </p:sp>
    </p:spTree>
    <p:extLst>
      <p:ext uri="{BB962C8B-B14F-4D97-AF65-F5344CB8AC3E}">
        <p14:creationId xmlns:p14="http://schemas.microsoft.com/office/powerpoint/2010/main" val="92397742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lvl="0" algn="r">
              <a:spcBef>
                <a:spcPts val="0"/>
              </a:spcBef>
              <a:defRPr/>
            </a:pPr>
            <a:r>
              <a:rPr lang="ar-SA" sz="32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أدوات التصميم في ويبلي</a:t>
            </a:r>
            <a:endParaRPr lang="ar-SA" sz="32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C9ACFBE9-9D66-4A4E-B1C8-628FCB3379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033"/>
          <a:stretch/>
        </p:blipFill>
        <p:spPr>
          <a:xfrm>
            <a:off x="251520" y="584684"/>
            <a:ext cx="2735304" cy="61698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ADA2EBA1-6C6E-4CE1-A853-87CE26970798}"/>
              </a:ext>
            </a:extLst>
          </p:cNvPr>
          <p:cNvSpPr/>
          <p:nvPr/>
        </p:nvSpPr>
        <p:spPr>
          <a:xfrm>
            <a:off x="2123728" y="584684"/>
            <a:ext cx="792088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سهم: لأسفل 7">
            <a:extLst>
              <a:ext uri="{FF2B5EF4-FFF2-40B4-BE49-F238E27FC236}">
                <a16:creationId xmlns:a16="http://schemas.microsoft.com/office/drawing/2014/main" id="{641D226D-FDCC-4DC5-B024-998F93E29DD0}"/>
              </a:ext>
            </a:extLst>
          </p:cNvPr>
          <p:cNvSpPr/>
          <p:nvPr/>
        </p:nvSpPr>
        <p:spPr>
          <a:xfrm>
            <a:off x="4292010" y="4293096"/>
            <a:ext cx="3232318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وسيلة شرح مستطيلة مستديرة الزوايا 7">
            <a:extLst>
              <a:ext uri="{FF2B5EF4-FFF2-40B4-BE49-F238E27FC236}">
                <a16:creationId xmlns:a16="http://schemas.microsoft.com/office/drawing/2014/main" id="{430778BF-5DAB-4E7C-806D-7A50EFA8A921}"/>
              </a:ext>
            </a:extLst>
          </p:cNvPr>
          <p:cNvSpPr/>
          <p:nvPr/>
        </p:nvSpPr>
        <p:spPr>
          <a:xfrm>
            <a:off x="1210099" y="3933056"/>
            <a:ext cx="2118749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إضافة عرض صور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333B1E3-BDD0-4D43-A5A2-7F81376EB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8245" y="1484702"/>
            <a:ext cx="4592378" cy="4401228"/>
          </a:xfrm>
          <a:prstGeom prst="rect">
            <a:avLst/>
          </a:prstGeom>
        </p:spPr>
      </p:pic>
      <p:sp>
        <p:nvSpPr>
          <p:cNvPr id="13" name="وسيلة شرح مستطيلة مستديرة الزوايا 7">
            <a:extLst>
              <a:ext uri="{FF2B5EF4-FFF2-40B4-BE49-F238E27FC236}">
                <a16:creationId xmlns:a16="http://schemas.microsoft.com/office/drawing/2014/main" id="{A24B8AF7-5143-41FF-A5D0-DD1829BB3CA9}"/>
              </a:ext>
            </a:extLst>
          </p:cNvPr>
          <p:cNvSpPr/>
          <p:nvPr/>
        </p:nvSpPr>
        <p:spPr>
          <a:xfrm>
            <a:off x="6818844" y="1551871"/>
            <a:ext cx="1963557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1. حدد النمط</a:t>
            </a:r>
          </a:p>
        </p:txBody>
      </p:sp>
      <p:sp>
        <p:nvSpPr>
          <p:cNvPr id="14" name="وسيلة شرح مستطيلة مستديرة الزوايا 7">
            <a:extLst>
              <a:ext uri="{FF2B5EF4-FFF2-40B4-BE49-F238E27FC236}">
                <a16:creationId xmlns:a16="http://schemas.microsoft.com/office/drawing/2014/main" id="{08385903-70F9-45A6-8D6F-3FA2F076CCF2}"/>
              </a:ext>
            </a:extLst>
          </p:cNvPr>
          <p:cNvSpPr/>
          <p:nvPr/>
        </p:nvSpPr>
        <p:spPr>
          <a:xfrm>
            <a:off x="5508104" y="6048263"/>
            <a:ext cx="2342938" cy="418058"/>
          </a:xfrm>
          <a:prstGeom prst="wedgeRoundRectCallout">
            <a:avLst>
              <a:gd name="adj1" fmla="val 22661"/>
              <a:gd name="adj2" fmla="val -90941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2. اختر متابعة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B2C7454E-0D81-4B7C-8F0B-D09374B9EEB1}"/>
              </a:ext>
            </a:extLst>
          </p:cNvPr>
          <p:cNvSpPr/>
          <p:nvPr/>
        </p:nvSpPr>
        <p:spPr>
          <a:xfrm>
            <a:off x="6948264" y="5356699"/>
            <a:ext cx="720080" cy="34091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سهم: لأسفل 8">
            <a:extLst>
              <a:ext uri="{FF2B5EF4-FFF2-40B4-BE49-F238E27FC236}">
                <a16:creationId xmlns:a16="http://schemas.microsoft.com/office/drawing/2014/main" id="{32C05F48-19BA-42A3-930D-7B12F17504A0}"/>
              </a:ext>
            </a:extLst>
          </p:cNvPr>
          <p:cNvSpPr/>
          <p:nvPr/>
        </p:nvSpPr>
        <p:spPr>
          <a:xfrm>
            <a:off x="3491880" y="6165304"/>
            <a:ext cx="1872208" cy="5892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5467625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lvl="0" algn="r">
              <a:spcBef>
                <a:spcPts val="0"/>
              </a:spcBef>
              <a:defRPr/>
            </a:pPr>
            <a:r>
              <a:rPr lang="ar-SA" sz="32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أدوات التصميم في ويبلي</a:t>
            </a:r>
            <a:endParaRPr lang="ar-SA" sz="32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C9ACFBE9-9D66-4A4E-B1C8-628FCB3379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033"/>
          <a:stretch/>
        </p:blipFill>
        <p:spPr>
          <a:xfrm>
            <a:off x="251520" y="584684"/>
            <a:ext cx="2735304" cy="61698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ADA2EBA1-6C6E-4CE1-A853-87CE26970798}"/>
              </a:ext>
            </a:extLst>
          </p:cNvPr>
          <p:cNvSpPr/>
          <p:nvPr/>
        </p:nvSpPr>
        <p:spPr>
          <a:xfrm>
            <a:off x="2123728" y="584684"/>
            <a:ext cx="792088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سهم: لأسفل 7">
            <a:extLst>
              <a:ext uri="{FF2B5EF4-FFF2-40B4-BE49-F238E27FC236}">
                <a16:creationId xmlns:a16="http://schemas.microsoft.com/office/drawing/2014/main" id="{641D226D-FDCC-4DC5-B024-998F93E29DD0}"/>
              </a:ext>
            </a:extLst>
          </p:cNvPr>
          <p:cNvSpPr/>
          <p:nvPr/>
        </p:nvSpPr>
        <p:spPr>
          <a:xfrm>
            <a:off x="4139952" y="6107578"/>
            <a:ext cx="3232318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FA38D4C-ECDE-4C1E-8434-47A673D0B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847" y="1093264"/>
            <a:ext cx="5434555" cy="40639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وسيلة شرح مستطيلة مستديرة الزوايا 7">
            <a:extLst>
              <a:ext uri="{FF2B5EF4-FFF2-40B4-BE49-F238E27FC236}">
                <a16:creationId xmlns:a16="http://schemas.microsoft.com/office/drawing/2014/main" id="{0C57146C-A97F-4D05-8759-27678E427658}"/>
              </a:ext>
            </a:extLst>
          </p:cNvPr>
          <p:cNvSpPr/>
          <p:nvPr/>
        </p:nvSpPr>
        <p:spPr>
          <a:xfrm>
            <a:off x="6805406" y="3010942"/>
            <a:ext cx="1655026" cy="418058"/>
          </a:xfrm>
          <a:prstGeom prst="wedgeRoundRectCallout">
            <a:avLst>
              <a:gd name="adj1" fmla="val -43766"/>
              <a:gd name="adj2" fmla="val 8275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حدد الصور</a:t>
            </a:r>
          </a:p>
        </p:txBody>
      </p:sp>
    </p:spTree>
    <p:extLst>
      <p:ext uri="{BB962C8B-B14F-4D97-AF65-F5344CB8AC3E}">
        <p14:creationId xmlns:p14="http://schemas.microsoft.com/office/powerpoint/2010/main" val="254821177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CF980869-396A-48B5-976F-3D3948C1C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541553"/>
            <a:ext cx="7643620" cy="447973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lvl="0" algn="r">
              <a:spcBef>
                <a:spcPts val="0"/>
              </a:spcBef>
              <a:defRPr/>
            </a:pPr>
            <a:r>
              <a:rPr lang="ar-SA" sz="32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أدوات التصميم في ويبلي</a:t>
            </a:r>
            <a:endParaRPr lang="ar-SA" sz="32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ADA2EBA1-6C6E-4CE1-A853-87CE26970798}"/>
              </a:ext>
            </a:extLst>
          </p:cNvPr>
          <p:cNvSpPr/>
          <p:nvPr/>
        </p:nvSpPr>
        <p:spPr>
          <a:xfrm>
            <a:off x="410688" y="1558077"/>
            <a:ext cx="3419999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سهم: لأسفل 7">
            <a:extLst>
              <a:ext uri="{FF2B5EF4-FFF2-40B4-BE49-F238E27FC236}">
                <a16:creationId xmlns:a16="http://schemas.microsoft.com/office/drawing/2014/main" id="{641D226D-FDCC-4DC5-B024-998F93E29DD0}"/>
              </a:ext>
            </a:extLst>
          </p:cNvPr>
          <p:cNvSpPr/>
          <p:nvPr/>
        </p:nvSpPr>
        <p:spPr>
          <a:xfrm>
            <a:off x="2822441" y="6384532"/>
            <a:ext cx="3232318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وسيلة شرح مستطيلة مستديرة الزوايا 7">
            <a:extLst>
              <a:ext uri="{FF2B5EF4-FFF2-40B4-BE49-F238E27FC236}">
                <a16:creationId xmlns:a16="http://schemas.microsoft.com/office/drawing/2014/main" id="{430778BF-5DAB-4E7C-806D-7A50EFA8A921}"/>
              </a:ext>
            </a:extLst>
          </p:cNvPr>
          <p:cNvSpPr/>
          <p:nvPr/>
        </p:nvSpPr>
        <p:spPr>
          <a:xfrm>
            <a:off x="6408696" y="1060369"/>
            <a:ext cx="2735304" cy="418058"/>
          </a:xfrm>
          <a:prstGeom prst="wedgeRoundRectCallout">
            <a:avLst>
              <a:gd name="adj1" fmla="val -31602"/>
              <a:gd name="adj2" fmla="val 79536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لإضافة مزيد من الصور</a:t>
            </a:r>
          </a:p>
        </p:txBody>
      </p:sp>
      <p:sp>
        <p:nvSpPr>
          <p:cNvPr id="13" name="وسيلة شرح مستطيلة مستديرة الزوايا 7">
            <a:extLst>
              <a:ext uri="{FF2B5EF4-FFF2-40B4-BE49-F238E27FC236}">
                <a16:creationId xmlns:a16="http://schemas.microsoft.com/office/drawing/2014/main" id="{0C57146C-A97F-4D05-8759-27678E427658}"/>
              </a:ext>
            </a:extLst>
          </p:cNvPr>
          <p:cNvSpPr/>
          <p:nvPr/>
        </p:nvSpPr>
        <p:spPr>
          <a:xfrm>
            <a:off x="7566420" y="4149080"/>
            <a:ext cx="1655026" cy="418058"/>
          </a:xfrm>
          <a:prstGeom prst="wedgeRoundRectCallout">
            <a:avLst>
              <a:gd name="adj1" fmla="val -43766"/>
              <a:gd name="adj2" fmla="val 8275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خيارات  الصورة</a:t>
            </a:r>
          </a:p>
        </p:txBody>
      </p:sp>
    </p:spTree>
    <p:extLst>
      <p:ext uri="{BB962C8B-B14F-4D97-AF65-F5344CB8AC3E}">
        <p14:creationId xmlns:p14="http://schemas.microsoft.com/office/powerpoint/2010/main" val="316217216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CF980869-396A-48B5-976F-3D3948C1C7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50071" b="49830"/>
          <a:stretch/>
        </p:blipFill>
        <p:spPr>
          <a:xfrm>
            <a:off x="1944163" y="1484784"/>
            <a:ext cx="5255673" cy="309505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pPr lvl="0" algn="r">
              <a:spcBef>
                <a:spcPts val="0"/>
              </a:spcBef>
              <a:defRPr/>
            </a:pPr>
            <a:r>
              <a:rPr lang="ar-SA" sz="32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أدوات التصميم في ويبلي – </a:t>
            </a:r>
            <a:r>
              <a:rPr lang="ar-SA" sz="27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خيارات الصورة في معرض الصور</a:t>
            </a:r>
            <a:endParaRPr lang="ar-SA" sz="32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ADA2EBA1-6C6E-4CE1-A853-87CE26970798}"/>
              </a:ext>
            </a:extLst>
          </p:cNvPr>
          <p:cNvSpPr/>
          <p:nvPr/>
        </p:nvSpPr>
        <p:spPr>
          <a:xfrm>
            <a:off x="2001079" y="1556792"/>
            <a:ext cx="4392488" cy="50405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وسيلة شرح مستطيلة مستديرة الزوايا 7">
            <a:extLst>
              <a:ext uri="{FF2B5EF4-FFF2-40B4-BE49-F238E27FC236}">
                <a16:creationId xmlns:a16="http://schemas.microsoft.com/office/drawing/2014/main" id="{0C57146C-A97F-4D05-8759-27678E427658}"/>
              </a:ext>
            </a:extLst>
          </p:cNvPr>
          <p:cNvSpPr/>
          <p:nvPr/>
        </p:nvSpPr>
        <p:spPr>
          <a:xfrm>
            <a:off x="7401679" y="2060847"/>
            <a:ext cx="1655026" cy="418058"/>
          </a:xfrm>
          <a:prstGeom prst="wedgeRoundRectCallout">
            <a:avLst>
              <a:gd name="adj1" fmla="val -83578"/>
              <a:gd name="adj2" fmla="val 3772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حذف الصور</a:t>
            </a:r>
          </a:p>
        </p:txBody>
      </p:sp>
      <p:sp>
        <p:nvSpPr>
          <p:cNvPr id="9" name="وسيلة شرح مستطيلة مستديرة الزوايا 7">
            <a:extLst>
              <a:ext uri="{FF2B5EF4-FFF2-40B4-BE49-F238E27FC236}">
                <a16:creationId xmlns:a16="http://schemas.microsoft.com/office/drawing/2014/main" id="{23ECABB1-157B-4873-B11D-089CA2C111D0}"/>
              </a:ext>
            </a:extLst>
          </p:cNvPr>
          <p:cNvSpPr/>
          <p:nvPr/>
        </p:nvSpPr>
        <p:spPr>
          <a:xfrm>
            <a:off x="100851" y="2132856"/>
            <a:ext cx="1900227" cy="418058"/>
          </a:xfrm>
          <a:prstGeom prst="wedgeRoundRectCallout">
            <a:avLst>
              <a:gd name="adj1" fmla="val 104266"/>
              <a:gd name="adj2" fmla="val 2807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وضع رابط</a:t>
            </a:r>
          </a:p>
        </p:txBody>
      </p:sp>
      <p:sp>
        <p:nvSpPr>
          <p:cNvPr id="12" name="وسيلة شرح مستطيلة مستديرة الزوايا 7">
            <a:extLst>
              <a:ext uri="{FF2B5EF4-FFF2-40B4-BE49-F238E27FC236}">
                <a16:creationId xmlns:a16="http://schemas.microsoft.com/office/drawing/2014/main" id="{F5EEA876-937F-4D76-B602-E6F2CBBD41EB}"/>
              </a:ext>
            </a:extLst>
          </p:cNvPr>
          <p:cNvSpPr/>
          <p:nvPr/>
        </p:nvSpPr>
        <p:spPr>
          <a:xfrm>
            <a:off x="994049" y="4725144"/>
            <a:ext cx="1900227" cy="418058"/>
          </a:xfrm>
          <a:prstGeom prst="wedgeRoundRectCallout">
            <a:avLst>
              <a:gd name="adj1" fmla="val 48007"/>
              <a:gd name="adj2" fmla="val -15044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عنونة الصورة</a:t>
            </a:r>
          </a:p>
        </p:txBody>
      </p:sp>
      <p:sp>
        <p:nvSpPr>
          <p:cNvPr id="14" name="وسيلة شرح مستطيلة مستديرة الزوايا 7">
            <a:extLst>
              <a:ext uri="{FF2B5EF4-FFF2-40B4-BE49-F238E27FC236}">
                <a16:creationId xmlns:a16="http://schemas.microsoft.com/office/drawing/2014/main" id="{BC1ECD0F-C74D-4D03-9595-5006EF3B2D09}"/>
              </a:ext>
            </a:extLst>
          </p:cNvPr>
          <p:cNvSpPr/>
          <p:nvPr/>
        </p:nvSpPr>
        <p:spPr>
          <a:xfrm>
            <a:off x="4644008" y="4725144"/>
            <a:ext cx="1900227" cy="418058"/>
          </a:xfrm>
          <a:prstGeom prst="wedgeRoundRectCallout">
            <a:avLst>
              <a:gd name="adj1" fmla="val 48007"/>
              <a:gd name="adj2" fmla="val -15044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نص توضيحي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5B498000-5F27-436A-AABF-C166669E4B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5212573"/>
            <a:ext cx="3232318" cy="160400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A5F68DD7-85B3-4109-BAED-48AE3E3496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5349" y="5198745"/>
            <a:ext cx="3288979" cy="161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0240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pPr lvl="0" algn="r">
              <a:spcBef>
                <a:spcPts val="0"/>
              </a:spcBef>
              <a:defRPr/>
            </a:pPr>
            <a:r>
              <a:rPr lang="ar-SA" sz="32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أدوات التصميم في ويبلي – </a:t>
            </a:r>
            <a:r>
              <a:rPr lang="ar-SA" sz="27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خيارات الصورة في معرض الصور</a:t>
            </a:r>
            <a:endParaRPr lang="ar-SA" sz="32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B5B3A6DE-0745-49C4-9D5C-115CE0243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1483771"/>
            <a:ext cx="4064420" cy="389045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91739566-75A1-4B99-BF7F-64EFE7C2BB5E}"/>
              </a:ext>
            </a:extLst>
          </p:cNvPr>
          <p:cNvSpPr/>
          <p:nvPr/>
        </p:nvSpPr>
        <p:spPr>
          <a:xfrm>
            <a:off x="4267982" y="2022390"/>
            <a:ext cx="1944216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>
                <a:cs typeface="AGA Aladdin Regular" pitchFamily="2" charset="-78"/>
              </a:rPr>
              <a:t>رابط لموقع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89B884A3-0B63-4D51-B3BC-7740641ED967}"/>
              </a:ext>
            </a:extLst>
          </p:cNvPr>
          <p:cNvSpPr/>
          <p:nvPr/>
        </p:nvSpPr>
        <p:spPr>
          <a:xfrm>
            <a:off x="4303986" y="2454438"/>
            <a:ext cx="1944216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>
                <a:cs typeface="AGA Aladdin Regular" pitchFamily="2" charset="-78"/>
              </a:rPr>
              <a:t>لأحد صفحاتك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8EE67693-D83A-42E5-9092-B5B9174AA749}"/>
              </a:ext>
            </a:extLst>
          </p:cNvPr>
          <p:cNvSpPr/>
          <p:nvPr/>
        </p:nvSpPr>
        <p:spPr>
          <a:xfrm>
            <a:off x="4303986" y="2886486"/>
            <a:ext cx="1944216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>
                <a:cs typeface="AGA Aladdin Regular" pitchFamily="2" charset="-78"/>
              </a:rPr>
              <a:t>صفحة منتج في متجرك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329052C1-5CB9-4969-B90D-5B1CE12FC075}"/>
              </a:ext>
            </a:extLst>
          </p:cNvPr>
          <p:cNvSpPr/>
          <p:nvPr/>
        </p:nvSpPr>
        <p:spPr>
          <a:xfrm>
            <a:off x="4263413" y="3425105"/>
            <a:ext cx="1944216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>
                <a:cs typeface="AGA Aladdin Regular" pitchFamily="2" charset="-78"/>
              </a:rPr>
              <a:t>لمدونة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84F27A54-6449-4AF5-AF2B-A36EEE1A538B}"/>
              </a:ext>
            </a:extLst>
          </p:cNvPr>
          <p:cNvSpPr/>
          <p:nvPr/>
        </p:nvSpPr>
        <p:spPr>
          <a:xfrm>
            <a:off x="4267982" y="3894598"/>
            <a:ext cx="1944216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>
                <a:cs typeface="AGA Aladdin Regular" pitchFamily="2" charset="-78"/>
              </a:rPr>
              <a:t>رقم هاتف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929F286E-FB0C-45C9-BD98-BD43B1B39689}"/>
              </a:ext>
            </a:extLst>
          </p:cNvPr>
          <p:cNvSpPr/>
          <p:nvPr/>
        </p:nvSpPr>
        <p:spPr>
          <a:xfrm>
            <a:off x="4263413" y="4346134"/>
            <a:ext cx="1944216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>
                <a:cs typeface="AGA Aladdin Regular" pitchFamily="2" charset="-78"/>
              </a:rPr>
              <a:t>ملف</a:t>
            </a: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CAD27791-AC69-4990-85B6-816F3F6564D8}"/>
              </a:ext>
            </a:extLst>
          </p:cNvPr>
          <p:cNvSpPr/>
          <p:nvPr/>
        </p:nvSpPr>
        <p:spPr>
          <a:xfrm>
            <a:off x="4263413" y="4856099"/>
            <a:ext cx="1944216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>
                <a:cs typeface="AGA Aladdin Regular" pitchFamily="2" charset="-78"/>
              </a:rPr>
              <a:t>إيميل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ADA2EBA1-6C6E-4CE1-A853-87CE26970798}"/>
              </a:ext>
            </a:extLst>
          </p:cNvPr>
          <p:cNvSpPr/>
          <p:nvPr/>
        </p:nvSpPr>
        <p:spPr>
          <a:xfrm>
            <a:off x="2257572" y="1443372"/>
            <a:ext cx="4064420" cy="50405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2491411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lvl="0" algn="r">
              <a:spcBef>
                <a:spcPts val="0"/>
              </a:spcBef>
              <a:defRPr/>
            </a:pPr>
            <a:r>
              <a:rPr lang="ar-SA" sz="32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أدوات التصميم في ويبلي</a:t>
            </a:r>
            <a:endParaRPr lang="ar-SA" sz="32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C9ACFBE9-9D66-4A4E-B1C8-628FCB3379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033"/>
          <a:stretch/>
        </p:blipFill>
        <p:spPr>
          <a:xfrm>
            <a:off x="251520" y="584684"/>
            <a:ext cx="2735304" cy="61698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ADA2EBA1-6C6E-4CE1-A853-87CE26970798}"/>
              </a:ext>
            </a:extLst>
          </p:cNvPr>
          <p:cNvSpPr/>
          <p:nvPr/>
        </p:nvSpPr>
        <p:spPr>
          <a:xfrm>
            <a:off x="2123728" y="584684"/>
            <a:ext cx="792088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وسيلة شرح مستطيلة مستديرة الزوايا 7">
            <a:extLst>
              <a:ext uri="{FF2B5EF4-FFF2-40B4-BE49-F238E27FC236}">
                <a16:creationId xmlns:a16="http://schemas.microsoft.com/office/drawing/2014/main" id="{7D7DC630-645D-4BEF-9373-90A6908EBB94}"/>
              </a:ext>
            </a:extLst>
          </p:cNvPr>
          <p:cNvSpPr/>
          <p:nvPr/>
        </p:nvSpPr>
        <p:spPr>
          <a:xfrm>
            <a:off x="1506961" y="5564376"/>
            <a:ext cx="2200943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إضافة جزء الاتصال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DE08EF9-8F68-464C-8A96-FC8A375163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9319" y="1196752"/>
            <a:ext cx="4212596" cy="52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2349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97733" y="971550"/>
            <a:ext cx="7772400" cy="125730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spcBef>
                <a:spcPts val="0"/>
              </a:spcBef>
            </a:pPr>
            <a:r>
              <a:rPr lang="ar-SA" sz="2800" b="1" dirty="0">
                <a:solidFill>
                  <a:prstClr val="black"/>
                </a:solidFill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ما هي المشكلات التعليمية التي يمكن </a:t>
            </a:r>
            <a:r>
              <a:rPr lang="ar-SA" sz="2800" b="1" dirty="0" err="1">
                <a:solidFill>
                  <a:prstClr val="black"/>
                </a:solidFill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لويبلي</a:t>
            </a:r>
            <a:r>
              <a:rPr lang="ar-SA" sz="2800" b="1">
                <a:solidFill>
                  <a:prstClr val="black"/>
                </a:solidFill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 أن يحلها؟</a:t>
            </a:r>
            <a:endParaRPr lang="ar-SA" sz="2800" b="1" dirty="0">
              <a:solidFill>
                <a:prstClr val="black"/>
              </a:solidFill>
              <a:latin typeface="Traditional Arabic" panose="02020603050405020304" pitchFamily="18" charset="-78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6D216EC9-E034-4805-BE0F-B411B5F7B2F7}"/>
              </a:ext>
            </a:extLst>
          </p:cNvPr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264E8147-556D-4982-A8AC-5DFC06B027AB}"/>
              </a:ext>
            </a:extLst>
          </p:cNvPr>
          <p:cNvSpPr/>
          <p:nvPr/>
        </p:nvSpPr>
        <p:spPr>
          <a:xfrm>
            <a:off x="4953000" y="457200"/>
            <a:ext cx="3309942" cy="642942"/>
          </a:xfrm>
          <a:prstGeom prst="roundRect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فكر و في نهاية جلسة اليوم أجب!</a:t>
            </a:r>
          </a:p>
        </p:txBody>
      </p:sp>
      <p:pic>
        <p:nvPicPr>
          <p:cNvPr id="3074" name="Picture 2" descr="نتيجة بحث الصور عن ‪educational problems‬‏">
            <a:extLst>
              <a:ext uri="{FF2B5EF4-FFF2-40B4-BE49-F238E27FC236}">
                <a16:creationId xmlns:a16="http://schemas.microsoft.com/office/drawing/2014/main" id="{047A98E1-C2A4-487A-A061-187568DC9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438400"/>
            <a:ext cx="5410200" cy="36077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4297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5903409-90CC-426F-A292-B4958452B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908720"/>
            <a:ext cx="4895850" cy="3810000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lvl="0" algn="r">
              <a:spcBef>
                <a:spcPts val="0"/>
              </a:spcBef>
              <a:defRPr/>
            </a:pPr>
            <a:r>
              <a:rPr lang="ar-SA" sz="32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أدوات التصميم في ويبلي - جزء الاتصال</a:t>
            </a:r>
            <a:endParaRPr lang="ar-SA" sz="32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22" name="وسيلة شرح مستطيلة مستديرة الزوايا 7">
            <a:extLst>
              <a:ext uri="{FF2B5EF4-FFF2-40B4-BE49-F238E27FC236}">
                <a16:creationId xmlns:a16="http://schemas.microsoft.com/office/drawing/2014/main" id="{7D7DC630-645D-4BEF-9373-90A6908EBB94}"/>
              </a:ext>
            </a:extLst>
          </p:cNvPr>
          <p:cNvSpPr/>
          <p:nvPr/>
        </p:nvSpPr>
        <p:spPr>
          <a:xfrm>
            <a:off x="5219378" y="2045252"/>
            <a:ext cx="2200943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عنونة الحقول</a:t>
            </a:r>
          </a:p>
        </p:txBody>
      </p:sp>
      <p:sp>
        <p:nvSpPr>
          <p:cNvPr id="9" name="وسيلة شرح مستطيلة مستديرة الزوايا 7">
            <a:extLst>
              <a:ext uri="{FF2B5EF4-FFF2-40B4-BE49-F238E27FC236}">
                <a16:creationId xmlns:a16="http://schemas.microsoft.com/office/drawing/2014/main" id="{7621EDD7-FE4E-42B1-B7BA-0FA69A6E6E56}"/>
              </a:ext>
            </a:extLst>
          </p:cNvPr>
          <p:cNvSpPr/>
          <p:nvPr/>
        </p:nvSpPr>
        <p:spPr>
          <a:xfrm>
            <a:off x="5364088" y="2996952"/>
            <a:ext cx="2200943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تحديده كإلزامي</a:t>
            </a:r>
          </a:p>
        </p:txBody>
      </p:sp>
      <p:sp>
        <p:nvSpPr>
          <p:cNvPr id="10" name="وسيلة شرح مستطيلة مستديرة الزوايا 7">
            <a:extLst>
              <a:ext uri="{FF2B5EF4-FFF2-40B4-BE49-F238E27FC236}">
                <a16:creationId xmlns:a16="http://schemas.microsoft.com/office/drawing/2014/main" id="{0DC5D920-038A-4F82-9850-C680E23D759D}"/>
              </a:ext>
            </a:extLst>
          </p:cNvPr>
          <p:cNvSpPr/>
          <p:nvPr/>
        </p:nvSpPr>
        <p:spPr>
          <a:xfrm>
            <a:off x="5364088" y="3599842"/>
            <a:ext cx="2200943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إضافة إرشادات</a:t>
            </a:r>
          </a:p>
        </p:txBody>
      </p:sp>
      <p:sp>
        <p:nvSpPr>
          <p:cNvPr id="11" name="وسيلة شرح مستطيلة مستديرة الزوايا 7">
            <a:extLst>
              <a:ext uri="{FF2B5EF4-FFF2-40B4-BE49-F238E27FC236}">
                <a16:creationId xmlns:a16="http://schemas.microsoft.com/office/drawing/2014/main" id="{F40D0AED-487B-4425-A12A-A925C10838BC}"/>
              </a:ext>
            </a:extLst>
          </p:cNvPr>
          <p:cNvSpPr/>
          <p:nvPr/>
        </p:nvSpPr>
        <p:spPr>
          <a:xfrm>
            <a:off x="570511" y="4614329"/>
            <a:ext cx="1553218" cy="418058"/>
          </a:xfrm>
          <a:prstGeom prst="wedgeRoundRectCallout">
            <a:avLst>
              <a:gd name="adj1" fmla="val -21607"/>
              <a:gd name="adj2" fmla="val -8450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المسافة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D2AE25F7-0F8A-4E54-BC0B-F60402F27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378" y="4855862"/>
            <a:ext cx="2880320" cy="16649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3" name="موصل: منحني 12">
            <a:extLst>
              <a:ext uri="{FF2B5EF4-FFF2-40B4-BE49-F238E27FC236}">
                <a16:creationId xmlns:a16="http://schemas.microsoft.com/office/drawing/2014/main" id="{1287700F-A76B-438C-A605-AB2FF6EA98CE}"/>
              </a:ext>
            </a:extLst>
          </p:cNvPr>
          <p:cNvCxnSpPr>
            <a:cxnSpLocks/>
          </p:cNvCxnSpPr>
          <p:nvPr/>
        </p:nvCxnSpPr>
        <p:spPr>
          <a:xfrm rot="5400000">
            <a:off x="6852402" y="4277932"/>
            <a:ext cx="656762" cy="255042"/>
          </a:xfrm>
          <a:prstGeom prst="curvedConnector3">
            <a:avLst>
              <a:gd name="adj1" fmla="val 50000"/>
            </a:avLst>
          </a:prstGeom>
          <a:ln w="76200">
            <a:tailEnd type="triangle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7" name="صورة 16">
            <a:extLst>
              <a:ext uri="{FF2B5EF4-FFF2-40B4-BE49-F238E27FC236}">
                <a16:creationId xmlns:a16="http://schemas.microsoft.com/office/drawing/2014/main" id="{2D9ABF12-FB4B-4EE0-A106-977693A893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355" y="5188549"/>
            <a:ext cx="3120666" cy="15634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1" name="موصل: منحني 20">
            <a:extLst>
              <a:ext uri="{FF2B5EF4-FFF2-40B4-BE49-F238E27FC236}">
                <a16:creationId xmlns:a16="http://schemas.microsoft.com/office/drawing/2014/main" id="{40489698-ABF3-4F63-8A8E-6CE11BE3131E}"/>
              </a:ext>
            </a:extLst>
          </p:cNvPr>
          <p:cNvCxnSpPr>
            <a:cxnSpLocks/>
          </p:cNvCxnSpPr>
          <p:nvPr/>
        </p:nvCxnSpPr>
        <p:spPr>
          <a:xfrm rot="5400000">
            <a:off x="473317" y="5178937"/>
            <a:ext cx="656762" cy="255042"/>
          </a:xfrm>
          <a:prstGeom prst="curvedConnector3">
            <a:avLst>
              <a:gd name="adj1" fmla="val 50000"/>
            </a:avLst>
          </a:prstGeom>
          <a:ln w="76200">
            <a:tailEnd type="triangle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564254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lvl="0" algn="r">
              <a:spcBef>
                <a:spcPts val="0"/>
              </a:spcBef>
              <a:defRPr/>
            </a:pPr>
            <a:r>
              <a:rPr lang="ar-SA" sz="32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أدوات التصميم في ويبلي</a:t>
            </a:r>
            <a:endParaRPr lang="ar-SA" sz="32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C9ACFBE9-9D66-4A4E-B1C8-628FCB3379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033"/>
          <a:stretch/>
        </p:blipFill>
        <p:spPr>
          <a:xfrm>
            <a:off x="251520" y="584684"/>
            <a:ext cx="2735304" cy="61698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ADA2EBA1-6C6E-4CE1-A853-87CE26970798}"/>
              </a:ext>
            </a:extLst>
          </p:cNvPr>
          <p:cNvSpPr/>
          <p:nvPr/>
        </p:nvSpPr>
        <p:spPr>
          <a:xfrm>
            <a:off x="2123728" y="584684"/>
            <a:ext cx="792088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وسيلة شرح مستطيلة مستديرة الزوايا 7">
            <a:extLst>
              <a:ext uri="{FF2B5EF4-FFF2-40B4-BE49-F238E27FC236}">
                <a16:creationId xmlns:a16="http://schemas.microsoft.com/office/drawing/2014/main" id="{C3CE2BE4-FAC4-4EA6-B89E-EED8721DEA4E}"/>
              </a:ext>
            </a:extLst>
          </p:cNvPr>
          <p:cNvSpPr/>
          <p:nvPr/>
        </p:nvSpPr>
        <p:spPr>
          <a:xfrm>
            <a:off x="1750450" y="6271458"/>
            <a:ext cx="6277934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إضافة الانضمام لأخبار الموقع (قائمة المراسلات)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0610F16-9B05-4A78-B634-243C62E4F1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3" y="1986911"/>
            <a:ext cx="5655572" cy="266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790983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lvl="0" algn="r">
              <a:spcBef>
                <a:spcPts val="0"/>
              </a:spcBef>
              <a:defRPr/>
            </a:pPr>
            <a:r>
              <a:rPr lang="ar-SA" sz="32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أدوات التصميم في ويبلي - قائمة المراسلات</a:t>
            </a:r>
            <a:endParaRPr lang="ar-SA" sz="32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ADA2EBA1-6C6E-4CE1-A853-87CE26970798}"/>
              </a:ext>
            </a:extLst>
          </p:cNvPr>
          <p:cNvSpPr/>
          <p:nvPr/>
        </p:nvSpPr>
        <p:spPr>
          <a:xfrm>
            <a:off x="3131840" y="1340768"/>
            <a:ext cx="1800200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11466CD9-0045-4302-B9A4-2164B0466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908720"/>
            <a:ext cx="6732240" cy="1989071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577905A2-836A-489F-B3FE-9FFB53E349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688" y="1844824"/>
            <a:ext cx="4886325" cy="4895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1" name="موصل: منحني 10">
            <a:extLst>
              <a:ext uri="{FF2B5EF4-FFF2-40B4-BE49-F238E27FC236}">
                <a16:creationId xmlns:a16="http://schemas.microsoft.com/office/drawing/2014/main" id="{14E13EF1-843C-4A08-8317-890DB9145D2B}"/>
              </a:ext>
            </a:extLst>
          </p:cNvPr>
          <p:cNvCxnSpPr>
            <a:cxnSpLocks/>
          </p:cNvCxnSpPr>
          <p:nvPr/>
        </p:nvCxnSpPr>
        <p:spPr>
          <a:xfrm rot="5400000">
            <a:off x="6189951" y="1587807"/>
            <a:ext cx="730105" cy="198021"/>
          </a:xfrm>
          <a:prstGeom prst="curvedConnector3">
            <a:avLst>
              <a:gd name="adj1" fmla="val 50000"/>
            </a:avLst>
          </a:prstGeom>
          <a:ln w="76200">
            <a:tailEnd type="triangle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912112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lvl="0" algn="r">
              <a:spcBef>
                <a:spcPts val="0"/>
              </a:spcBef>
              <a:defRPr/>
            </a:pPr>
            <a:r>
              <a:rPr lang="ar-SA" sz="32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أدوات التصميم في ويبلي - قائمة المراسلات</a:t>
            </a:r>
            <a:endParaRPr lang="ar-SA" sz="32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4EB80579-6679-4A5C-8AE6-0ED4A5C96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454483"/>
            <a:ext cx="7710380" cy="31843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C684A62-04CB-4336-8F31-5F8B6E261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590" y="1135040"/>
            <a:ext cx="6732240" cy="1989071"/>
          </a:xfrm>
          <a:prstGeom prst="rect">
            <a:avLst/>
          </a:prstGeom>
        </p:spPr>
      </p:pic>
      <p:cxnSp>
        <p:nvCxnSpPr>
          <p:cNvPr id="9" name="موصل: منحني 8">
            <a:extLst>
              <a:ext uri="{FF2B5EF4-FFF2-40B4-BE49-F238E27FC236}">
                <a16:creationId xmlns:a16="http://schemas.microsoft.com/office/drawing/2014/main" id="{FC2EBD06-A73F-4947-A750-48629472676A}"/>
              </a:ext>
            </a:extLst>
          </p:cNvPr>
          <p:cNvCxnSpPr>
            <a:cxnSpLocks/>
          </p:cNvCxnSpPr>
          <p:nvPr/>
        </p:nvCxnSpPr>
        <p:spPr>
          <a:xfrm rot="5400000">
            <a:off x="4873556" y="2179369"/>
            <a:ext cx="1884179" cy="471066"/>
          </a:xfrm>
          <a:prstGeom prst="curvedConnector3">
            <a:avLst>
              <a:gd name="adj1" fmla="val 50000"/>
            </a:avLst>
          </a:prstGeom>
          <a:ln w="76200">
            <a:tailEnd type="triangle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ADA2EBA1-6C6E-4CE1-A853-87CE26970798}"/>
              </a:ext>
            </a:extLst>
          </p:cNvPr>
          <p:cNvSpPr/>
          <p:nvPr/>
        </p:nvSpPr>
        <p:spPr>
          <a:xfrm>
            <a:off x="5151078" y="1159290"/>
            <a:ext cx="2321751" cy="39750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وسيلة شرح مستطيلة مستديرة الزوايا 7">
            <a:extLst>
              <a:ext uri="{FF2B5EF4-FFF2-40B4-BE49-F238E27FC236}">
                <a16:creationId xmlns:a16="http://schemas.microsoft.com/office/drawing/2014/main" id="{CDE5A2B3-742E-491F-9C8D-64FC2C7307A9}"/>
              </a:ext>
            </a:extLst>
          </p:cNvPr>
          <p:cNvSpPr/>
          <p:nvPr/>
        </p:nvSpPr>
        <p:spPr>
          <a:xfrm>
            <a:off x="2783561" y="4812773"/>
            <a:ext cx="3528392" cy="418058"/>
          </a:xfrm>
          <a:prstGeom prst="wedgeRoundRectCallout">
            <a:avLst>
              <a:gd name="adj1" fmla="val -38008"/>
              <a:gd name="adj2" fmla="val -115066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dirty="0">
                <a:solidFill>
                  <a:prstClr val="black"/>
                </a:solidFill>
                <a:latin typeface="Traditional Arabic" panose="02020603050405020304" pitchFamily="18" charset="-78"/>
                <a:cs typeface="AF_Tabook" pitchFamily="2" charset="-78"/>
              </a:rPr>
              <a:t>هنا تظهر معلومات المسجلين</a:t>
            </a:r>
          </a:p>
        </p:txBody>
      </p:sp>
    </p:spTree>
    <p:extLst>
      <p:ext uri="{BB962C8B-B14F-4D97-AF65-F5344CB8AC3E}">
        <p14:creationId xmlns:p14="http://schemas.microsoft.com/office/powerpoint/2010/main" val="303883117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عنوان 1">
            <a:extLst>
              <a:ext uri="{FF2B5EF4-FFF2-40B4-BE49-F238E27FC236}">
                <a16:creationId xmlns:a16="http://schemas.microsoft.com/office/drawing/2014/main" id="{924FEB7D-56FB-471A-A579-69E5AD744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00" y="23443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lvl="0" algn="r">
              <a:spcBef>
                <a:spcPts val="0"/>
              </a:spcBef>
              <a:defRPr/>
            </a:pPr>
            <a:r>
              <a:rPr lang="ar-SA" sz="32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أدوات التصميم في ويبلي</a:t>
            </a:r>
            <a:endParaRPr lang="ar-SA" sz="32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9D97E7A-1B84-4B48-AE48-900C4142C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7" y="627786"/>
            <a:ext cx="3012186" cy="6209928"/>
          </a:xfrm>
          <a:prstGeom prst="rect">
            <a:avLst/>
          </a:prstGeom>
        </p:spPr>
      </p:pic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5" name="وسيلة شرح مستطيلة مستديرة الزوايا 7">
            <a:extLst>
              <a:ext uri="{FF2B5EF4-FFF2-40B4-BE49-F238E27FC236}">
                <a16:creationId xmlns:a16="http://schemas.microsoft.com/office/drawing/2014/main" id="{76D71A10-51CA-4952-834C-D2A8CC9A36DE}"/>
              </a:ext>
            </a:extLst>
          </p:cNvPr>
          <p:cNvSpPr/>
          <p:nvPr/>
        </p:nvSpPr>
        <p:spPr>
          <a:xfrm>
            <a:off x="1475656" y="1484784"/>
            <a:ext cx="2232248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إضافة زر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ADA2EBA1-6C6E-4CE1-A853-87CE26970798}"/>
              </a:ext>
            </a:extLst>
          </p:cNvPr>
          <p:cNvSpPr/>
          <p:nvPr/>
        </p:nvSpPr>
        <p:spPr>
          <a:xfrm>
            <a:off x="2195736" y="652494"/>
            <a:ext cx="792088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وسيلة شرح مستطيلة مستديرة الزوايا 7">
            <a:extLst>
              <a:ext uri="{FF2B5EF4-FFF2-40B4-BE49-F238E27FC236}">
                <a16:creationId xmlns:a16="http://schemas.microsoft.com/office/drawing/2014/main" id="{0A87A147-536A-4680-8894-FDEBE04DB187}"/>
              </a:ext>
            </a:extLst>
          </p:cNvPr>
          <p:cNvSpPr/>
          <p:nvPr/>
        </p:nvSpPr>
        <p:spPr>
          <a:xfrm>
            <a:off x="1619172" y="2060848"/>
            <a:ext cx="3528392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إضافة نص برمجي</a:t>
            </a:r>
          </a:p>
        </p:txBody>
      </p:sp>
      <p:sp>
        <p:nvSpPr>
          <p:cNvPr id="18" name="وسيلة شرح مستطيلة مستديرة الزوايا 7">
            <a:extLst>
              <a:ext uri="{FF2B5EF4-FFF2-40B4-BE49-F238E27FC236}">
                <a16:creationId xmlns:a16="http://schemas.microsoft.com/office/drawing/2014/main" id="{9ADE79A5-4BB7-435A-8C7E-0227A7253F22}"/>
              </a:ext>
            </a:extLst>
          </p:cNvPr>
          <p:cNvSpPr/>
          <p:nvPr/>
        </p:nvSpPr>
        <p:spPr>
          <a:xfrm>
            <a:off x="1763688" y="2796022"/>
            <a:ext cx="3528392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إضافة قسم</a:t>
            </a:r>
          </a:p>
        </p:txBody>
      </p:sp>
      <p:sp>
        <p:nvSpPr>
          <p:cNvPr id="19" name="وسيلة شرح مستطيلة مستديرة الزوايا 7">
            <a:extLst>
              <a:ext uri="{FF2B5EF4-FFF2-40B4-BE49-F238E27FC236}">
                <a16:creationId xmlns:a16="http://schemas.microsoft.com/office/drawing/2014/main" id="{A3307B6C-F06A-4CC2-AFD6-5EE7B086DD50}"/>
              </a:ext>
            </a:extLst>
          </p:cNvPr>
          <p:cNvSpPr/>
          <p:nvPr/>
        </p:nvSpPr>
        <p:spPr>
          <a:xfrm>
            <a:off x="1652998" y="3435956"/>
            <a:ext cx="3528392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إضافة عنصر فاصل</a:t>
            </a:r>
          </a:p>
        </p:txBody>
      </p:sp>
      <p:sp>
        <p:nvSpPr>
          <p:cNvPr id="20" name="وسيلة شرح مستطيلة مستديرة الزوايا 7">
            <a:extLst>
              <a:ext uri="{FF2B5EF4-FFF2-40B4-BE49-F238E27FC236}">
                <a16:creationId xmlns:a16="http://schemas.microsoft.com/office/drawing/2014/main" id="{F8F340BC-784C-4033-A996-879878838E65}"/>
              </a:ext>
            </a:extLst>
          </p:cNvPr>
          <p:cNvSpPr/>
          <p:nvPr/>
        </p:nvSpPr>
        <p:spPr>
          <a:xfrm>
            <a:off x="1763688" y="4263471"/>
            <a:ext cx="3528392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إضافة عنصر مساحة</a:t>
            </a:r>
          </a:p>
        </p:txBody>
      </p:sp>
      <p:sp>
        <p:nvSpPr>
          <p:cNvPr id="21" name="وسيلة شرح مستطيلة مستديرة الزوايا 7">
            <a:extLst>
              <a:ext uri="{FF2B5EF4-FFF2-40B4-BE49-F238E27FC236}">
                <a16:creationId xmlns:a16="http://schemas.microsoft.com/office/drawing/2014/main" id="{BC0C31BE-8476-4427-BE4F-FDB8D791FA82}"/>
              </a:ext>
            </a:extLst>
          </p:cNvPr>
          <p:cNvSpPr/>
          <p:nvPr/>
        </p:nvSpPr>
        <p:spPr>
          <a:xfrm>
            <a:off x="1749570" y="5643578"/>
            <a:ext cx="3528392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إضافة فيديو عالي الدقة</a:t>
            </a:r>
          </a:p>
        </p:txBody>
      </p:sp>
      <p:sp>
        <p:nvSpPr>
          <p:cNvPr id="22" name="وسيلة شرح مستطيلة مستديرة الزوايا 7">
            <a:extLst>
              <a:ext uri="{FF2B5EF4-FFF2-40B4-BE49-F238E27FC236}">
                <a16:creationId xmlns:a16="http://schemas.microsoft.com/office/drawing/2014/main" id="{7D7DC630-645D-4BEF-9373-90A6908EBB94}"/>
              </a:ext>
            </a:extLst>
          </p:cNvPr>
          <p:cNvSpPr/>
          <p:nvPr/>
        </p:nvSpPr>
        <p:spPr>
          <a:xfrm>
            <a:off x="1722014" y="6279234"/>
            <a:ext cx="3528392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إضافة صوت</a:t>
            </a:r>
          </a:p>
        </p:txBody>
      </p:sp>
      <p:pic>
        <p:nvPicPr>
          <p:cNvPr id="14" name="Picture 4" descr="folder tools icon">
            <a:extLst>
              <a:ext uri="{FF2B5EF4-FFF2-40B4-BE49-F238E27FC236}">
                <a16:creationId xmlns:a16="http://schemas.microsoft.com/office/drawing/2014/main" id="{11D322C1-1C45-48B9-BB3A-85B5C9571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00" y="2659021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65317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عنوان 1">
            <a:extLst>
              <a:ext uri="{FF2B5EF4-FFF2-40B4-BE49-F238E27FC236}">
                <a16:creationId xmlns:a16="http://schemas.microsoft.com/office/drawing/2014/main" id="{924FEB7D-56FB-471A-A579-69E5AD744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00" y="23443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lvl="0" algn="r">
              <a:spcBef>
                <a:spcPts val="0"/>
              </a:spcBef>
              <a:defRPr/>
            </a:pPr>
            <a:r>
              <a:rPr lang="ar-SA" sz="32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أدوات التصميم في ويبلي</a:t>
            </a:r>
            <a:endParaRPr lang="ar-SA" sz="32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9D97E7A-1B84-4B48-AE48-900C4142C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7" y="627786"/>
            <a:ext cx="3012186" cy="6209928"/>
          </a:xfrm>
          <a:prstGeom prst="rect">
            <a:avLst/>
          </a:prstGeom>
        </p:spPr>
      </p:pic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5" name="وسيلة شرح مستطيلة مستديرة الزوايا 7">
            <a:extLst>
              <a:ext uri="{FF2B5EF4-FFF2-40B4-BE49-F238E27FC236}">
                <a16:creationId xmlns:a16="http://schemas.microsoft.com/office/drawing/2014/main" id="{76D71A10-51CA-4952-834C-D2A8CC9A36DE}"/>
              </a:ext>
            </a:extLst>
          </p:cNvPr>
          <p:cNvSpPr/>
          <p:nvPr/>
        </p:nvSpPr>
        <p:spPr>
          <a:xfrm>
            <a:off x="2555776" y="1484784"/>
            <a:ext cx="5092824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خيارات إضافة زر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ADA2EBA1-6C6E-4CE1-A853-87CE26970798}"/>
              </a:ext>
            </a:extLst>
          </p:cNvPr>
          <p:cNvSpPr/>
          <p:nvPr/>
        </p:nvSpPr>
        <p:spPr>
          <a:xfrm>
            <a:off x="2195736" y="652494"/>
            <a:ext cx="792088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4" name="Picture 4" descr="folder tools icon">
            <a:extLst>
              <a:ext uri="{FF2B5EF4-FFF2-40B4-BE49-F238E27FC236}">
                <a16:creationId xmlns:a16="http://schemas.microsoft.com/office/drawing/2014/main" id="{11D322C1-1C45-48B9-BB3A-85B5C9571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625" y="231500"/>
            <a:ext cx="841987" cy="84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F9CBAB10-A984-4C44-9551-E7A69E7F28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7744" y="2077314"/>
            <a:ext cx="4876800" cy="4152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وسيلة شرح مستطيلة مستديرة الزوايا 7">
            <a:extLst>
              <a:ext uri="{FF2B5EF4-FFF2-40B4-BE49-F238E27FC236}">
                <a16:creationId xmlns:a16="http://schemas.microsoft.com/office/drawing/2014/main" id="{74143EE2-E540-464A-8326-D2DDA614C0B3}"/>
              </a:ext>
            </a:extLst>
          </p:cNvPr>
          <p:cNvSpPr/>
          <p:nvPr/>
        </p:nvSpPr>
        <p:spPr>
          <a:xfrm>
            <a:off x="4788024" y="3328222"/>
            <a:ext cx="1728192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نص الزر</a:t>
            </a:r>
          </a:p>
        </p:txBody>
      </p:sp>
      <p:sp>
        <p:nvSpPr>
          <p:cNvPr id="25" name="وسيلة شرح مستطيلة مستديرة الزوايا 7">
            <a:extLst>
              <a:ext uri="{FF2B5EF4-FFF2-40B4-BE49-F238E27FC236}">
                <a16:creationId xmlns:a16="http://schemas.microsoft.com/office/drawing/2014/main" id="{6AE48D45-AAE9-4DC3-9121-8505E9E5C2BC}"/>
              </a:ext>
            </a:extLst>
          </p:cNvPr>
          <p:cNvSpPr/>
          <p:nvPr/>
        </p:nvSpPr>
        <p:spPr>
          <a:xfrm>
            <a:off x="4798822" y="3861048"/>
            <a:ext cx="1728192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نمط الزر</a:t>
            </a:r>
          </a:p>
        </p:txBody>
      </p:sp>
      <p:sp>
        <p:nvSpPr>
          <p:cNvPr id="26" name="وسيلة شرح مستطيلة مستديرة الزوايا 7">
            <a:extLst>
              <a:ext uri="{FF2B5EF4-FFF2-40B4-BE49-F238E27FC236}">
                <a16:creationId xmlns:a16="http://schemas.microsoft.com/office/drawing/2014/main" id="{E37971B0-6420-4779-AAD0-BA8CBD8D1317}"/>
              </a:ext>
            </a:extLst>
          </p:cNvPr>
          <p:cNvSpPr/>
          <p:nvPr/>
        </p:nvSpPr>
        <p:spPr>
          <a:xfrm>
            <a:off x="7144544" y="4393002"/>
            <a:ext cx="1469074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موضع الزر</a:t>
            </a:r>
          </a:p>
        </p:txBody>
      </p:sp>
      <p:sp>
        <p:nvSpPr>
          <p:cNvPr id="27" name="وسيلة شرح مستطيلة مستديرة الزوايا 7">
            <a:extLst>
              <a:ext uri="{FF2B5EF4-FFF2-40B4-BE49-F238E27FC236}">
                <a16:creationId xmlns:a16="http://schemas.microsoft.com/office/drawing/2014/main" id="{A11301A1-B3B7-4E03-97AA-0428A34B53AC}"/>
              </a:ext>
            </a:extLst>
          </p:cNvPr>
          <p:cNvSpPr/>
          <p:nvPr/>
        </p:nvSpPr>
        <p:spPr>
          <a:xfrm>
            <a:off x="7020272" y="5067424"/>
            <a:ext cx="1469074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رابط الزر</a:t>
            </a:r>
          </a:p>
        </p:txBody>
      </p:sp>
      <p:sp>
        <p:nvSpPr>
          <p:cNvPr id="28" name="وسيلة شرح مستطيلة مستديرة الزوايا 7">
            <a:extLst>
              <a:ext uri="{FF2B5EF4-FFF2-40B4-BE49-F238E27FC236}">
                <a16:creationId xmlns:a16="http://schemas.microsoft.com/office/drawing/2014/main" id="{06119D16-DA01-4EA3-936D-3EFE09B503BC}"/>
              </a:ext>
            </a:extLst>
          </p:cNvPr>
          <p:cNvSpPr/>
          <p:nvPr/>
        </p:nvSpPr>
        <p:spPr>
          <a:xfrm>
            <a:off x="4831270" y="5615849"/>
            <a:ext cx="1469074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المسافة للزر</a:t>
            </a:r>
          </a:p>
        </p:txBody>
      </p:sp>
    </p:spTree>
    <p:extLst>
      <p:ext uri="{BB962C8B-B14F-4D97-AF65-F5344CB8AC3E}">
        <p14:creationId xmlns:p14="http://schemas.microsoft.com/office/powerpoint/2010/main" val="139130072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عنوان 1">
            <a:extLst>
              <a:ext uri="{FF2B5EF4-FFF2-40B4-BE49-F238E27FC236}">
                <a16:creationId xmlns:a16="http://schemas.microsoft.com/office/drawing/2014/main" id="{924FEB7D-56FB-471A-A579-69E5AD744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00" y="23443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lvl="0" algn="r">
              <a:spcBef>
                <a:spcPts val="0"/>
              </a:spcBef>
              <a:defRPr/>
            </a:pPr>
            <a:r>
              <a:rPr lang="ar-SA" sz="32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أدوات التصميم في ويبلي</a:t>
            </a:r>
            <a:endParaRPr lang="ar-SA" sz="32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9D97E7A-1B84-4B48-AE48-900C4142C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7" y="627786"/>
            <a:ext cx="3012186" cy="6209928"/>
          </a:xfrm>
          <a:prstGeom prst="rect">
            <a:avLst/>
          </a:prstGeom>
        </p:spPr>
      </p:pic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ADA2EBA1-6C6E-4CE1-A853-87CE26970798}"/>
              </a:ext>
            </a:extLst>
          </p:cNvPr>
          <p:cNvSpPr/>
          <p:nvPr/>
        </p:nvSpPr>
        <p:spPr>
          <a:xfrm>
            <a:off x="2195736" y="652494"/>
            <a:ext cx="792088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4" name="Picture 4" descr="folder tools icon">
            <a:extLst>
              <a:ext uri="{FF2B5EF4-FFF2-40B4-BE49-F238E27FC236}">
                <a16:creationId xmlns:a16="http://schemas.microsoft.com/office/drawing/2014/main" id="{11D322C1-1C45-48B9-BB3A-85B5C9571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625" y="231500"/>
            <a:ext cx="841987" cy="84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12557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مستطيل مستدير الزوايا 5">
            <a:extLst>
              <a:ext uri="{FF2B5EF4-FFF2-40B4-BE49-F238E27FC236}">
                <a16:creationId xmlns:a16="http://schemas.microsoft.com/office/drawing/2014/main" id="{C5BC9199-F7CC-4616-84CF-1180AFD70E26}"/>
              </a:ext>
            </a:extLst>
          </p:cNvPr>
          <p:cNvSpPr/>
          <p:nvPr/>
        </p:nvSpPr>
        <p:spPr>
          <a:xfrm>
            <a:off x="323528" y="202308"/>
            <a:ext cx="7881434" cy="792088"/>
          </a:xfrm>
          <a:prstGeom prst="roundRect">
            <a:avLst/>
          </a:prstGeom>
          <a:gradFill rotWithShape="1">
            <a:gsLst>
              <a:gs pos="28000">
                <a:srgbClr val="909465">
                  <a:tint val="18000"/>
                  <a:satMod val="120000"/>
                  <a:lumMod val="88000"/>
                </a:srgbClr>
              </a:gs>
              <a:gs pos="100000">
                <a:srgbClr val="909465">
                  <a:tint val="40000"/>
                  <a:satMod val="100000"/>
                  <a:lumMod val="78000"/>
                </a:srgbClr>
              </a:gs>
            </a:gsLst>
            <a:lin ang="5400000" scaled="0"/>
          </a:gradFill>
          <a:ln w="9525" cap="flat" cmpd="sng" algn="ctr">
            <a:solidFill>
              <a:srgbClr val="909465"/>
            </a:solidFill>
            <a:prstDash val="solid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GA Aladdin Regular" pitchFamily="2" charset="-78"/>
              </a:rPr>
              <a:t>موقع المدرب/ علي بن حبيب الخلاص</a:t>
            </a:r>
            <a:endParaRPr kumimoji="0" lang="ar-SA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 CENA" pitchFamily="2" charset="0"/>
              <a:ea typeface="+mn-ea"/>
              <a:cs typeface="AGA Aladdin Regular" pitchFamily="2" charset="-78"/>
            </a:endParaRPr>
          </a:p>
        </p:txBody>
      </p:sp>
      <p:sp>
        <p:nvSpPr>
          <p:cNvPr id="53" name="مستطيل مستدير الزوايا 5">
            <a:extLst>
              <a:ext uri="{FF2B5EF4-FFF2-40B4-BE49-F238E27FC236}">
                <a16:creationId xmlns:a16="http://schemas.microsoft.com/office/drawing/2014/main" id="{E863ECCA-8C0B-48DC-B18B-26057E82087E}"/>
              </a:ext>
            </a:extLst>
          </p:cNvPr>
          <p:cNvSpPr/>
          <p:nvPr/>
        </p:nvSpPr>
        <p:spPr>
          <a:xfrm rot="5400000">
            <a:off x="-2216469" y="3664741"/>
            <a:ext cx="5224023" cy="144029"/>
          </a:xfrm>
          <a:prstGeom prst="roundRect">
            <a:avLst/>
          </a:prstGeom>
          <a:gradFill rotWithShape="1">
            <a:gsLst>
              <a:gs pos="28000">
                <a:srgbClr val="909465">
                  <a:tint val="18000"/>
                  <a:satMod val="120000"/>
                  <a:lumMod val="88000"/>
                </a:srgbClr>
              </a:gs>
              <a:gs pos="100000">
                <a:srgbClr val="909465">
                  <a:tint val="40000"/>
                  <a:satMod val="100000"/>
                  <a:lumMod val="78000"/>
                </a:srgbClr>
              </a:gs>
            </a:gsLst>
            <a:lin ang="5400000" scaled="0"/>
          </a:gradFill>
          <a:ln w="9525" cap="flat" cmpd="sng" algn="ctr">
            <a:solidFill>
              <a:srgbClr val="909465"/>
            </a:solidFill>
            <a:prstDash val="solid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 CENA" pitchFamily="2" charset="0"/>
              <a:ea typeface="+mn-ea"/>
              <a:cs typeface="AGA Aladdin Regular" pitchFamily="2" charset="-78"/>
            </a:endParaRPr>
          </a:p>
        </p:txBody>
      </p:sp>
      <p:sp>
        <p:nvSpPr>
          <p:cNvPr id="16" name="مستطيل مستدير الزوايا 5">
            <a:extLst>
              <a:ext uri="{FF2B5EF4-FFF2-40B4-BE49-F238E27FC236}">
                <a16:creationId xmlns:a16="http://schemas.microsoft.com/office/drawing/2014/main" id="{C91A162B-8D42-4F76-9CC1-E886987BE620}"/>
              </a:ext>
            </a:extLst>
          </p:cNvPr>
          <p:cNvSpPr/>
          <p:nvPr/>
        </p:nvSpPr>
        <p:spPr>
          <a:xfrm>
            <a:off x="1847973" y="2910007"/>
            <a:ext cx="5224023" cy="144029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 CENA" pitchFamily="2" charset="0"/>
              <a:ea typeface="+mn-ea"/>
              <a:cs typeface="AGA Aladdin Regular" pitchFamily="2" charset="-78"/>
            </a:endParaRPr>
          </a:p>
        </p:txBody>
      </p:sp>
      <p:sp>
        <p:nvSpPr>
          <p:cNvPr id="17" name="مستطيل مستدير الزوايا 5">
            <a:extLst>
              <a:ext uri="{FF2B5EF4-FFF2-40B4-BE49-F238E27FC236}">
                <a16:creationId xmlns:a16="http://schemas.microsoft.com/office/drawing/2014/main" id="{55BDB233-E1E7-4B28-90AD-584039CE8DB7}"/>
              </a:ext>
            </a:extLst>
          </p:cNvPr>
          <p:cNvSpPr/>
          <p:nvPr/>
        </p:nvSpPr>
        <p:spPr>
          <a:xfrm rot="5400000">
            <a:off x="-810388" y="2870752"/>
            <a:ext cx="3456000" cy="108000"/>
          </a:xfrm>
          <a:prstGeom prst="roundRect">
            <a:avLst/>
          </a:prstGeom>
          <a:gradFill rotWithShape="1">
            <a:gsLst>
              <a:gs pos="28000">
                <a:srgbClr val="909465">
                  <a:tint val="18000"/>
                  <a:satMod val="120000"/>
                  <a:lumMod val="88000"/>
                </a:srgbClr>
              </a:gs>
              <a:gs pos="100000">
                <a:srgbClr val="909465">
                  <a:tint val="40000"/>
                  <a:satMod val="100000"/>
                  <a:lumMod val="78000"/>
                </a:srgbClr>
              </a:gs>
            </a:gsLst>
            <a:lin ang="5400000" scaled="0"/>
          </a:gradFill>
          <a:ln w="9525" cap="flat" cmpd="sng" algn="ctr">
            <a:solidFill>
              <a:srgbClr val="909465"/>
            </a:solidFill>
            <a:prstDash val="solid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 CENA" pitchFamily="2" charset="0"/>
              <a:ea typeface="+mn-ea"/>
              <a:cs typeface="AGA Aladdin Regular" pitchFamily="2" charset="-78"/>
            </a:endParaRPr>
          </a:p>
        </p:txBody>
      </p:sp>
      <p:sp>
        <p:nvSpPr>
          <p:cNvPr id="18" name="مستطيل مستدير الزوايا 5">
            <a:extLst>
              <a:ext uri="{FF2B5EF4-FFF2-40B4-BE49-F238E27FC236}">
                <a16:creationId xmlns:a16="http://schemas.microsoft.com/office/drawing/2014/main" id="{B9FFBC7E-196D-4957-9DF1-BC5FFB454C55}"/>
              </a:ext>
            </a:extLst>
          </p:cNvPr>
          <p:cNvSpPr/>
          <p:nvPr/>
        </p:nvSpPr>
        <p:spPr>
          <a:xfrm>
            <a:off x="1854475" y="3284984"/>
            <a:ext cx="5224023" cy="576064"/>
          </a:xfrm>
          <a:prstGeom prst="roundRect">
            <a:avLst/>
          </a:prstGeom>
          <a:gradFill rotWithShape="1">
            <a:gsLst>
              <a:gs pos="28000">
                <a:srgbClr val="909465">
                  <a:tint val="18000"/>
                  <a:satMod val="120000"/>
                  <a:lumMod val="88000"/>
                </a:srgbClr>
              </a:gs>
              <a:gs pos="100000">
                <a:srgbClr val="909465">
                  <a:tint val="40000"/>
                  <a:satMod val="100000"/>
                  <a:lumMod val="78000"/>
                </a:srgbClr>
              </a:gs>
            </a:gsLst>
            <a:lin ang="5400000" scaled="0"/>
          </a:gradFill>
          <a:ln w="9525" cap="flat" cmpd="sng" algn="ctr">
            <a:solidFill>
              <a:srgbClr val="909465"/>
            </a:solidFill>
            <a:prstDash val="solid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GA Aladdin Regular" pitchFamily="2" charset="-78"/>
              </a:rPr>
              <a:t>دورة إعداد و إخراج الدروس الإلكترونية باستخدام </a:t>
            </a:r>
            <a:r>
              <a:rPr kumimoji="0" lang="ar-SA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GA Aladdin Regular" pitchFamily="2" charset="-78"/>
              </a:rPr>
              <a:t>كامتيجا</a:t>
            </a: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GA Aladdin Regular" pitchFamily="2" charset="-78"/>
              </a:rPr>
              <a:t> ستوديو </a:t>
            </a:r>
            <a:endParaRPr kumimoji="0" lang="ar-SA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 CENA" pitchFamily="2" charset="0"/>
              <a:ea typeface="+mn-ea"/>
              <a:cs typeface="AGA Aladdin Regular" pitchFamily="2" charset="-78"/>
            </a:endParaRPr>
          </a:p>
        </p:txBody>
      </p:sp>
      <p:sp>
        <p:nvSpPr>
          <p:cNvPr id="19" name="مستطيل مستدير الزوايا 5">
            <a:extLst>
              <a:ext uri="{FF2B5EF4-FFF2-40B4-BE49-F238E27FC236}">
                <a16:creationId xmlns:a16="http://schemas.microsoft.com/office/drawing/2014/main" id="{2597C666-C6C9-49E6-96B5-AE21772F42D7}"/>
              </a:ext>
            </a:extLst>
          </p:cNvPr>
          <p:cNvSpPr/>
          <p:nvPr/>
        </p:nvSpPr>
        <p:spPr>
          <a:xfrm>
            <a:off x="1907704" y="4032553"/>
            <a:ext cx="5224023" cy="576064"/>
          </a:xfrm>
          <a:prstGeom prst="roundRect">
            <a:avLst/>
          </a:prstGeom>
          <a:gradFill rotWithShape="1">
            <a:gsLst>
              <a:gs pos="28000">
                <a:srgbClr val="909465">
                  <a:tint val="18000"/>
                  <a:satMod val="120000"/>
                  <a:lumMod val="88000"/>
                </a:srgbClr>
              </a:gs>
              <a:gs pos="100000">
                <a:srgbClr val="909465">
                  <a:tint val="40000"/>
                  <a:satMod val="100000"/>
                  <a:lumMod val="78000"/>
                </a:srgbClr>
              </a:gs>
            </a:gsLst>
            <a:lin ang="5400000" scaled="0"/>
          </a:gradFill>
          <a:ln w="9525" cap="flat" cmpd="sng" algn="ctr">
            <a:solidFill>
              <a:srgbClr val="909465"/>
            </a:solidFill>
            <a:prstDash val="solid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GA Aladdin Regular" pitchFamily="2" charset="-78"/>
              </a:rPr>
              <a:t>دورة تصميم مواقع الإنترنت باستخدام ويبلي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GA Aladdin Regular" pitchFamily="2" charset="-78"/>
              </a:rPr>
              <a:t>Weebly</a:t>
            </a:r>
            <a:endParaRPr kumimoji="0" lang="ar-SA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 CENA" pitchFamily="2" charset="0"/>
              <a:ea typeface="+mn-ea"/>
              <a:cs typeface="AGA Aladdin Regular" pitchFamily="2" charset="-78"/>
            </a:endParaRPr>
          </a:p>
        </p:txBody>
      </p:sp>
      <p:sp>
        <p:nvSpPr>
          <p:cNvPr id="20" name="مستطيل مستدير الزوايا 5">
            <a:extLst>
              <a:ext uri="{FF2B5EF4-FFF2-40B4-BE49-F238E27FC236}">
                <a16:creationId xmlns:a16="http://schemas.microsoft.com/office/drawing/2014/main" id="{AAE2C2BE-77B0-457C-B747-63E15823C805}"/>
              </a:ext>
            </a:extLst>
          </p:cNvPr>
          <p:cNvSpPr/>
          <p:nvPr/>
        </p:nvSpPr>
        <p:spPr>
          <a:xfrm>
            <a:off x="1959988" y="4738531"/>
            <a:ext cx="5224023" cy="576064"/>
          </a:xfrm>
          <a:prstGeom prst="roundRect">
            <a:avLst/>
          </a:prstGeom>
          <a:gradFill rotWithShape="1">
            <a:gsLst>
              <a:gs pos="28000">
                <a:srgbClr val="909465">
                  <a:tint val="18000"/>
                  <a:satMod val="120000"/>
                  <a:lumMod val="88000"/>
                </a:srgbClr>
              </a:gs>
              <a:gs pos="100000">
                <a:srgbClr val="909465">
                  <a:tint val="40000"/>
                  <a:satMod val="100000"/>
                  <a:lumMod val="78000"/>
                </a:srgbClr>
              </a:gs>
            </a:gsLst>
            <a:lin ang="5400000" scaled="0"/>
          </a:gradFill>
          <a:ln w="9525" cap="flat" cmpd="sng" algn="ctr">
            <a:solidFill>
              <a:srgbClr val="909465"/>
            </a:solidFill>
            <a:prstDash val="solid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GA Aladdin Regular" pitchFamily="2" charset="-78"/>
              </a:rPr>
              <a:t>دورة المنصة التعليمية </a:t>
            </a:r>
            <a:r>
              <a:rPr kumimoji="0" lang="ar-SA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GA Aladdin Regular" pitchFamily="2" charset="-78"/>
              </a:rPr>
              <a:t>إدمودو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GA Aladdin Regular" pitchFamily="2" charset="-78"/>
              </a:rPr>
              <a:t>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GA Aladdin Regular" pitchFamily="2" charset="-78"/>
              </a:rPr>
              <a:t> EDMODO</a:t>
            </a:r>
            <a:endParaRPr kumimoji="0" lang="ar-SA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AGA Aladdin Regular" pitchFamily="2" charset="-78"/>
            </a:endParaRPr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11D783CE-07A3-4626-9B00-C586732DF33F}"/>
              </a:ext>
            </a:extLst>
          </p:cNvPr>
          <p:cNvGrpSpPr/>
          <p:nvPr/>
        </p:nvGrpSpPr>
        <p:grpSpPr>
          <a:xfrm>
            <a:off x="1835696" y="1255374"/>
            <a:ext cx="5224023" cy="576064"/>
            <a:chOff x="1835696" y="1255374"/>
            <a:chExt cx="5224023" cy="576064"/>
          </a:xfrm>
        </p:grpSpPr>
        <p:sp>
          <p:nvSpPr>
            <p:cNvPr id="15" name="مستطيل مستدير الزوايا 5">
              <a:extLst>
                <a:ext uri="{FF2B5EF4-FFF2-40B4-BE49-F238E27FC236}">
                  <a16:creationId xmlns:a16="http://schemas.microsoft.com/office/drawing/2014/main" id="{A5FB0D18-177F-4114-AF6B-BA267A410E12}"/>
                </a:ext>
              </a:extLst>
            </p:cNvPr>
            <p:cNvSpPr/>
            <p:nvPr/>
          </p:nvSpPr>
          <p:spPr>
            <a:xfrm>
              <a:off x="1835696" y="1255374"/>
              <a:ext cx="5224023" cy="576064"/>
            </a:xfrm>
            <a:prstGeom prst="roundRect">
              <a:avLst/>
            </a:prstGeom>
            <a:gradFill rotWithShape="1">
              <a:gsLst>
                <a:gs pos="28000">
                  <a:srgbClr val="909465">
                    <a:tint val="18000"/>
                    <a:satMod val="120000"/>
                    <a:lumMod val="88000"/>
                  </a:srgbClr>
                </a:gs>
                <a:gs pos="100000">
                  <a:srgbClr val="909465">
                    <a:tint val="40000"/>
                    <a:satMod val="100000"/>
                    <a:lumMod val="78000"/>
                  </a:srgbClr>
                </a:gs>
              </a:gsLst>
              <a:lin ang="5400000" scaled="0"/>
            </a:gradFill>
            <a:ln w="9525" cap="flat" cmpd="sng" algn="ctr">
              <a:solidFill>
                <a:srgbClr val="909465"/>
              </a:solidFill>
              <a:prstDash val="solid"/>
            </a:ln>
            <a:effectLst>
              <a:outerShdw blurRad="63500" dist="50800" dir="5400000" sx="98000" sy="98000" rotWithShape="0">
                <a:srgbClr val="000000">
                  <a:alpha val="20000"/>
                </a:srgbClr>
              </a:outerShdw>
            </a:effectLst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 CENA" pitchFamily="2" charset="0"/>
                  <a:ea typeface="+mn-ea"/>
                  <a:cs typeface="AGA Aladdin Regular" pitchFamily="2" charset="-78"/>
                </a:rPr>
                <a:t>م</a:t>
              </a:r>
              <a:r>
                <a:rPr kumimoji="0" lang="ar-SA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 CENA" pitchFamily="2" charset="0"/>
                  <a:ea typeface="+mn-ea"/>
                  <a:cs typeface="AGA Aladdin Regular" pitchFamily="2" charset="-78"/>
                </a:rPr>
                <a:t>جتمع</a:t>
              </a:r>
              <a:r>
                <a:rPr kumimoji="0" lang="ar-SA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 CENA" pitchFamily="2" charset="0"/>
                  <a:ea typeface="+mn-ea"/>
                  <a:cs typeface="AGA Aladdin Regular" pitchFamily="2" charset="-78"/>
                </a:rPr>
                <a:t> مايكروسوفت للحوسبة السحابية بالعربي</a:t>
              </a:r>
              <a:endParaRPr kumimoji="0" lang="ar-SA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 CENA" pitchFamily="2" charset="0"/>
                <a:ea typeface="+mn-ea"/>
                <a:cs typeface="AGA Aladdin Regular" pitchFamily="2" charset="-78"/>
              </a:endParaRPr>
            </a:p>
          </p:txBody>
        </p:sp>
        <p:pic>
          <p:nvPicPr>
            <p:cNvPr id="2051" name="Picture 3" descr="Cloud Society">
              <a:extLst>
                <a:ext uri="{FF2B5EF4-FFF2-40B4-BE49-F238E27FC236}">
                  <a16:creationId xmlns:a16="http://schemas.microsoft.com/office/drawing/2014/main" id="{F900C55F-E6F7-441D-BF1C-2E65717247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7973" y="1350981"/>
              <a:ext cx="1355875" cy="421835"/>
            </a:xfrm>
            <a:prstGeom prst="rect">
              <a:avLst/>
            </a:prstGeom>
            <a:noFill/>
          </p:spPr>
        </p:pic>
      </p:grp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C5E8A0DE-7FD9-4981-87AA-6070F084151C}"/>
              </a:ext>
            </a:extLst>
          </p:cNvPr>
          <p:cNvGrpSpPr/>
          <p:nvPr/>
        </p:nvGrpSpPr>
        <p:grpSpPr>
          <a:xfrm>
            <a:off x="1835695" y="1832976"/>
            <a:ext cx="5224023" cy="847621"/>
            <a:chOff x="1835695" y="1832976"/>
            <a:chExt cx="5224023" cy="847621"/>
          </a:xfrm>
        </p:grpSpPr>
        <p:sp>
          <p:nvSpPr>
            <p:cNvPr id="52" name="مستطيل مستدير الزوايا 5">
              <a:extLst>
                <a:ext uri="{FF2B5EF4-FFF2-40B4-BE49-F238E27FC236}">
                  <a16:creationId xmlns:a16="http://schemas.microsoft.com/office/drawing/2014/main" id="{23033D34-EC8A-4311-ADA3-5A4832942C4E}"/>
                </a:ext>
              </a:extLst>
            </p:cNvPr>
            <p:cNvSpPr/>
            <p:nvPr/>
          </p:nvSpPr>
          <p:spPr>
            <a:xfrm>
              <a:off x="1835695" y="2092416"/>
              <a:ext cx="5224023" cy="576064"/>
            </a:xfrm>
            <a:prstGeom prst="roundRect">
              <a:avLst/>
            </a:prstGeom>
            <a:gradFill rotWithShape="1">
              <a:gsLst>
                <a:gs pos="28000">
                  <a:srgbClr val="909465">
                    <a:tint val="18000"/>
                    <a:satMod val="120000"/>
                    <a:lumMod val="88000"/>
                  </a:srgbClr>
                </a:gs>
                <a:gs pos="100000">
                  <a:srgbClr val="909465">
                    <a:tint val="40000"/>
                    <a:satMod val="100000"/>
                    <a:lumMod val="78000"/>
                  </a:srgbClr>
                </a:gs>
              </a:gsLst>
              <a:lin ang="5400000" scaled="0"/>
            </a:gradFill>
            <a:ln w="9525" cap="flat" cmpd="sng" algn="ctr">
              <a:solidFill>
                <a:srgbClr val="909465"/>
              </a:solidFill>
              <a:prstDash val="solid"/>
            </a:ln>
            <a:effectLst>
              <a:outerShdw blurRad="63500" dist="50800" dir="5400000" sx="98000" sy="98000" rotWithShape="0">
                <a:srgbClr val="000000">
                  <a:alpha val="20000"/>
                </a:srgbClr>
              </a:outerShdw>
            </a:effectLst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Schoolbook"/>
                  <a:ea typeface="+mn-ea"/>
                  <a:cs typeface="AGA Aladdin Regular" pitchFamily="2" charset="-78"/>
                </a:rPr>
                <a:t>موقع معلمي مايكروسوفت بالعربي</a:t>
              </a:r>
              <a:endParaRPr kumimoji="0" lang="ar-SA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 CENA" pitchFamily="2" charset="0"/>
                <a:ea typeface="+mn-ea"/>
                <a:cs typeface="AGA Aladdin Regular" pitchFamily="2" charset="-78"/>
              </a:endParaRPr>
            </a:p>
          </p:txBody>
        </p:sp>
        <p:pic>
          <p:nvPicPr>
            <p:cNvPr id="2053" name="Picture 5" descr="MEC Member">
              <a:extLst>
                <a:ext uri="{FF2B5EF4-FFF2-40B4-BE49-F238E27FC236}">
                  <a16:creationId xmlns:a16="http://schemas.microsoft.com/office/drawing/2014/main" id="{E249725F-3C64-4F50-9D77-5258A08493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7275" y="1832976"/>
              <a:ext cx="739204" cy="847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مستطيل مستدير الزوايا 5">
            <a:extLst>
              <a:ext uri="{FF2B5EF4-FFF2-40B4-BE49-F238E27FC236}">
                <a16:creationId xmlns:a16="http://schemas.microsoft.com/office/drawing/2014/main" id="{ADF53824-D3F5-4E62-BF86-9FF636845109}"/>
              </a:ext>
            </a:extLst>
          </p:cNvPr>
          <p:cNvSpPr/>
          <p:nvPr/>
        </p:nvSpPr>
        <p:spPr>
          <a:xfrm>
            <a:off x="1876698" y="5575572"/>
            <a:ext cx="5224023" cy="576064"/>
          </a:xfrm>
          <a:prstGeom prst="roundRect">
            <a:avLst/>
          </a:prstGeom>
          <a:gradFill rotWithShape="1">
            <a:gsLst>
              <a:gs pos="28000">
                <a:srgbClr val="909465">
                  <a:tint val="18000"/>
                  <a:satMod val="120000"/>
                  <a:lumMod val="88000"/>
                </a:srgbClr>
              </a:gs>
              <a:gs pos="100000">
                <a:srgbClr val="909465">
                  <a:tint val="40000"/>
                  <a:satMod val="100000"/>
                  <a:lumMod val="78000"/>
                </a:srgbClr>
              </a:gs>
            </a:gsLst>
            <a:lin ang="5400000" scaled="0"/>
          </a:gradFill>
          <a:ln w="9525" cap="flat" cmpd="sng" algn="ctr">
            <a:solidFill>
              <a:srgbClr val="909465"/>
            </a:solidFill>
            <a:prstDash val="solid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GA Aladdin Regular" pitchFamily="2" charset="-78"/>
              </a:rPr>
              <a:t>مكتبة الصور</a:t>
            </a:r>
          </a:p>
        </p:txBody>
      </p:sp>
    </p:spTree>
    <p:extLst>
      <p:ext uri="{BB962C8B-B14F-4D97-AF65-F5344CB8AC3E}">
        <p14:creationId xmlns:p14="http://schemas.microsoft.com/office/powerpoint/2010/main" val="367511502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عنوان 1">
            <a:extLst>
              <a:ext uri="{FF2B5EF4-FFF2-40B4-BE49-F238E27FC236}">
                <a16:creationId xmlns:a16="http://schemas.microsoft.com/office/drawing/2014/main" id="{82ADD2DE-6458-4957-A1CE-F4DCBE668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00" y="23443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lvl="0" algn="r">
              <a:spcBef>
                <a:spcPts val="0"/>
              </a:spcBef>
              <a:defRPr/>
            </a:pPr>
            <a:r>
              <a:rPr lang="ar-SA" sz="32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أدوات التصميم في ويبلي – الكود المضمَّن</a:t>
            </a:r>
            <a:endParaRPr lang="ar-SA" sz="32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9D97E7A-1B84-4B48-AE48-900C4142C9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222"/>
          <a:stretch/>
        </p:blipFill>
        <p:spPr>
          <a:xfrm>
            <a:off x="151894" y="1186180"/>
            <a:ext cx="3012186" cy="4457398"/>
          </a:xfrm>
          <a:prstGeom prst="rect">
            <a:avLst/>
          </a:prstGeom>
        </p:spPr>
      </p:pic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ADA2EBA1-6C6E-4CE1-A853-87CE26970798}"/>
              </a:ext>
            </a:extLst>
          </p:cNvPr>
          <p:cNvSpPr/>
          <p:nvPr/>
        </p:nvSpPr>
        <p:spPr>
          <a:xfrm>
            <a:off x="2300663" y="1210888"/>
            <a:ext cx="792088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1C699CB5-6D85-49F9-B7A4-9FF6B7982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3645024"/>
            <a:ext cx="5010150" cy="2771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وسيلة شرح مستطيلة مستديرة الزوايا 7">
            <a:extLst>
              <a:ext uri="{FF2B5EF4-FFF2-40B4-BE49-F238E27FC236}">
                <a16:creationId xmlns:a16="http://schemas.microsoft.com/office/drawing/2014/main" id="{DE6BA0F5-CF05-4E7A-81A6-F94C2C6629C2}"/>
              </a:ext>
            </a:extLst>
          </p:cNvPr>
          <p:cNvSpPr/>
          <p:nvPr/>
        </p:nvSpPr>
        <p:spPr>
          <a:xfrm>
            <a:off x="1724099" y="2619242"/>
            <a:ext cx="2880820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إضافة نص برمجي</a:t>
            </a:r>
          </a:p>
        </p:txBody>
      </p:sp>
      <p:cxnSp>
        <p:nvCxnSpPr>
          <p:cNvPr id="14" name="موصل: منحني 13">
            <a:extLst>
              <a:ext uri="{FF2B5EF4-FFF2-40B4-BE49-F238E27FC236}">
                <a16:creationId xmlns:a16="http://schemas.microsoft.com/office/drawing/2014/main" id="{8FD6C533-A32F-4737-AD6A-72237E006159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4604919" y="2828271"/>
            <a:ext cx="255113" cy="816753"/>
          </a:xfrm>
          <a:prstGeom prst="curvedConnector2">
            <a:avLst/>
          </a:prstGeom>
          <a:ln w="76200">
            <a:tailEnd type="triangle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012150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1C699CB5-6D85-49F9-B7A4-9FF6B7982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585" y="2132856"/>
            <a:ext cx="5010150" cy="22402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55576" y="181991"/>
            <a:ext cx="7467600" cy="58271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ar-SA" sz="32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أدوات التصميم في ويبلي – الكود الضمَّن</a:t>
            </a:r>
            <a:endParaRPr lang="ar-SA" sz="32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ADA2EBA1-6C6E-4CE1-A853-87CE26970798}"/>
              </a:ext>
            </a:extLst>
          </p:cNvPr>
          <p:cNvSpPr/>
          <p:nvPr/>
        </p:nvSpPr>
        <p:spPr>
          <a:xfrm>
            <a:off x="2119043" y="2223611"/>
            <a:ext cx="1569910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وسيلة شرح مستطيلة مستديرة الزوايا 7">
            <a:extLst>
              <a:ext uri="{FF2B5EF4-FFF2-40B4-BE49-F238E27FC236}">
                <a16:creationId xmlns:a16="http://schemas.microsoft.com/office/drawing/2014/main" id="{DE6BA0F5-CF05-4E7A-81A6-F94C2C6629C2}"/>
              </a:ext>
            </a:extLst>
          </p:cNvPr>
          <p:cNvSpPr/>
          <p:nvPr/>
        </p:nvSpPr>
        <p:spPr>
          <a:xfrm>
            <a:off x="5201121" y="3100685"/>
            <a:ext cx="3528392" cy="582712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لإضافة و تحرير نص برمجي</a:t>
            </a:r>
          </a:p>
        </p:txBody>
      </p:sp>
    </p:spTree>
    <p:extLst>
      <p:ext uri="{BB962C8B-B14F-4D97-AF65-F5344CB8AC3E}">
        <p14:creationId xmlns:p14="http://schemas.microsoft.com/office/powerpoint/2010/main" val="1082725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ويبلي </a:t>
            </a:r>
            <a:r>
              <a:rPr lang="en-US" sz="32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Weebly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611560" y="1124744"/>
            <a:ext cx="7560840" cy="163930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lvl="0" algn="ctr"/>
            <a:r>
              <a:rPr lang="ar-SA" sz="2800" b="1" cap="small" dirty="0">
                <a:solidFill>
                  <a:prstClr val="black"/>
                </a:solidFill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ويبلي هو موقع ويب مجاني يعتمد على </a:t>
            </a:r>
            <a:r>
              <a:rPr lang="ar-SA" sz="2800" b="1" cap="small" dirty="0" err="1">
                <a:solidFill>
                  <a:prstClr val="black"/>
                </a:solidFill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الودجات</a:t>
            </a:r>
            <a:r>
              <a:rPr lang="ar-SA" sz="2800" b="1" cap="small" dirty="0">
                <a:solidFill>
                  <a:prstClr val="black"/>
                </a:solidFill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 لصناعة مواقع ويب بأسهل طريقة دون الاعتماد على اللغات البرمجية مثل </a:t>
            </a:r>
            <a:r>
              <a:rPr lang="en-US" sz="2800" b="1" cap="small" dirty="0">
                <a:solidFill>
                  <a:prstClr val="black"/>
                </a:solidFill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html, </a:t>
            </a:r>
            <a:r>
              <a:rPr lang="en-US" sz="2800" b="1" cap="small" dirty="0" err="1">
                <a:solidFill>
                  <a:prstClr val="black"/>
                </a:solidFill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php</a:t>
            </a:r>
            <a:r>
              <a:rPr lang="en-US" sz="2800" b="1" cap="small" dirty="0">
                <a:solidFill>
                  <a:prstClr val="black"/>
                </a:solidFill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, </a:t>
            </a:r>
            <a:r>
              <a:rPr lang="en-US" sz="2800" b="1" cap="small" dirty="0" err="1">
                <a:solidFill>
                  <a:prstClr val="black"/>
                </a:solidFill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css</a:t>
            </a:r>
            <a:r>
              <a:rPr lang="en-US" sz="2800" b="1" cap="small" dirty="0">
                <a:solidFill>
                  <a:prstClr val="black"/>
                </a:solidFill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. </a:t>
            </a:r>
            <a:endParaRPr lang="ar-SA" sz="2800" b="1" cap="small" dirty="0">
              <a:solidFill>
                <a:prstClr val="black"/>
              </a:solidFill>
              <a:latin typeface="Traditional Arabic" panose="02020603050405020304" pitchFamily="18" charset="-78"/>
              <a:ea typeface="BoutrosART" panose="020A0503020102020204" pitchFamily="18" charset="-78"/>
              <a:cs typeface="Traditional Arabic" panose="02020603050405020304" pitchFamily="18" charset="-78"/>
            </a:endParaRPr>
          </a:p>
          <a:p>
            <a:pPr lvl="0" algn="l"/>
            <a:r>
              <a:rPr kumimoji="0" lang="ar-SA" sz="2800" i="1" u="sng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ويكيبيديا</a:t>
            </a:r>
          </a:p>
        </p:txBody>
      </p:sp>
      <p:pic>
        <p:nvPicPr>
          <p:cNvPr id="11" name="Picture 2" descr="http://blog.edmodo.com/wp-content/uploads/2012/04/training-group-badge-icon-296x3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173" y="296393"/>
            <a:ext cx="615289" cy="62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نتيجة بحث الصور عن ‪web design‬‏">
            <a:extLst>
              <a:ext uri="{FF2B5EF4-FFF2-40B4-BE49-F238E27FC236}">
                <a16:creationId xmlns:a16="http://schemas.microsoft.com/office/drawing/2014/main" id="{E7E5889F-F645-4258-81C8-E30656761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841300"/>
            <a:ext cx="6624736" cy="401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85341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2E15030-B9DB-4149-8CDA-CF147DCB6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268760"/>
            <a:ext cx="4929908" cy="54072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55576" y="181991"/>
            <a:ext cx="7467600" cy="64294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ar-SA" sz="29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مثال لنص برمجي – فيديوهات يوتيوب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1" name="وسيلة شرح مستطيلة مستديرة الزوايا 7">
            <a:extLst>
              <a:ext uri="{FF2B5EF4-FFF2-40B4-BE49-F238E27FC236}">
                <a16:creationId xmlns:a16="http://schemas.microsoft.com/office/drawing/2014/main" id="{5EDA53D8-B419-44AC-A0B2-9346C61868C1}"/>
              </a:ext>
            </a:extLst>
          </p:cNvPr>
          <p:cNvSpPr/>
          <p:nvPr/>
        </p:nvSpPr>
        <p:spPr>
          <a:xfrm>
            <a:off x="4716016" y="2607168"/>
            <a:ext cx="2664296" cy="418058"/>
          </a:xfrm>
          <a:prstGeom prst="wedgeRoundRectCallout">
            <a:avLst>
              <a:gd name="adj1" fmla="val -56851"/>
              <a:gd name="adj2" fmla="val 8771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هذا هو الكود</a:t>
            </a:r>
          </a:p>
        </p:txBody>
      </p:sp>
      <p:sp>
        <p:nvSpPr>
          <p:cNvPr id="9" name="وسيلة شرح مستطيلة مستديرة الزوايا 7">
            <a:extLst>
              <a:ext uri="{FF2B5EF4-FFF2-40B4-BE49-F238E27FC236}">
                <a16:creationId xmlns:a16="http://schemas.microsoft.com/office/drawing/2014/main" id="{8473B695-9D9E-4AA9-A8D5-CBE558F6961A}"/>
              </a:ext>
            </a:extLst>
          </p:cNvPr>
          <p:cNvSpPr/>
          <p:nvPr/>
        </p:nvSpPr>
        <p:spPr>
          <a:xfrm>
            <a:off x="2411760" y="3393640"/>
            <a:ext cx="5400600" cy="418058"/>
          </a:xfrm>
          <a:prstGeom prst="wedgeRoundRectCallout">
            <a:avLst>
              <a:gd name="adj1" fmla="val -56851"/>
              <a:gd name="adj2" fmla="val 8771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يمكنك تحديد بداية تشغيل المقطع</a:t>
            </a:r>
          </a:p>
        </p:txBody>
      </p:sp>
      <p:sp>
        <p:nvSpPr>
          <p:cNvPr id="10" name="وسيلة شرح مستطيلة مستديرة الزوايا 7">
            <a:extLst>
              <a:ext uri="{FF2B5EF4-FFF2-40B4-BE49-F238E27FC236}">
                <a16:creationId xmlns:a16="http://schemas.microsoft.com/office/drawing/2014/main" id="{27F503BA-023D-422D-9CDD-31E1188ADA88}"/>
              </a:ext>
            </a:extLst>
          </p:cNvPr>
          <p:cNvSpPr/>
          <p:nvPr/>
        </p:nvSpPr>
        <p:spPr>
          <a:xfrm>
            <a:off x="4716016" y="4059061"/>
            <a:ext cx="3927380" cy="796641"/>
          </a:xfrm>
          <a:prstGeom prst="wedgeRoundRectCallout">
            <a:avLst>
              <a:gd name="adj1" fmla="val -56680"/>
              <a:gd name="adj2" fmla="val 2818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عرض الفيديوهات المقترحة بعد الانتهاء من تشغيل المقطع</a:t>
            </a:r>
          </a:p>
        </p:txBody>
      </p:sp>
      <p:sp>
        <p:nvSpPr>
          <p:cNvPr id="14" name="وسيلة شرح مستطيلة مستديرة الزوايا 7">
            <a:extLst>
              <a:ext uri="{FF2B5EF4-FFF2-40B4-BE49-F238E27FC236}">
                <a16:creationId xmlns:a16="http://schemas.microsoft.com/office/drawing/2014/main" id="{0C3D6E3A-5708-42CA-9FB0-CD7E16E96826}"/>
              </a:ext>
            </a:extLst>
          </p:cNvPr>
          <p:cNvSpPr/>
          <p:nvPr/>
        </p:nvSpPr>
        <p:spPr>
          <a:xfrm>
            <a:off x="2982082" y="4941077"/>
            <a:ext cx="5400600" cy="418058"/>
          </a:xfrm>
          <a:prstGeom prst="wedgeRoundRectCallout">
            <a:avLst>
              <a:gd name="adj1" fmla="val -56851"/>
              <a:gd name="adj2" fmla="val 8771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إظهار أزرار التحكم بتشغيل المقطع</a:t>
            </a:r>
          </a:p>
        </p:txBody>
      </p:sp>
      <p:sp>
        <p:nvSpPr>
          <p:cNvPr id="15" name="وسيلة شرح مستطيلة مستديرة الزوايا 7">
            <a:extLst>
              <a:ext uri="{FF2B5EF4-FFF2-40B4-BE49-F238E27FC236}">
                <a16:creationId xmlns:a16="http://schemas.microsoft.com/office/drawing/2014/main" id="{C9D9069F-9343-4144-8699-36C172D057C0}"/>
              </a:ext>
            </a:extLst>
          </p:cNvPr>
          <p:cNvSpPr/>
          <p:nvPr/>
        </p:nvSpPr>
        <p:spPr>
          <a:xfrm>
            <a:off x="3563889" y="5434549"/>
            <a:ext cx="2376264" cy="418058"/>
          </a:xfrm>
          <a:prstGeom prst="wedgeRoundRectCallout">
            <a:avLst>
              <a:gd name="adj1" fmla="val -56851"/>
              <a:gd name="adj2" fmla="val 8771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إظهار عنوان المقطع</a:t>
            </a:r>
          </a:p>
        </p:txBody>
      </p:sp>
      <p:sp>
        <p:nvSpPr>
          <p:cNvPr id="16" name="وسيلة شرح مستطيلة مستديرة الزوايا 7">
            <a:extLst>
              <a:ext uri="{FF2B5EF4-FFF2-40B4-BE49-F238E27FC236}">
                <a16:creationId xmlns:a16="http://schemas.microsoft.com/office/drawing/2014/main" id="{134271AD-30F4-47B9-9608-661F881E98A5}"/>
              </a:ext>
            </a:extLst>
          </p:cNvPr>
          <p:cNvSpPr/>
          <p:nvPr/>
        </p:nvSpPr>
        <p:spPr>
          <a:xfrm>
            <a:off x="5220072" y="6259354"/>
            <a:ext cx="2952328" cy="418058"/>
          </a:xfrm>
          <a:prstGeom prst="wedgeRoundRectCallout">
            <a:avLst>
              <a:gd name="adj1" fmla="val -56851"/>
              <a:gd name="adj2" fmla="val 8771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نسخ الكود للحافظة</a:t>
            </a:r>
          </a:p>
        </p:txBody>
      </p:sp>
    </p:spTree>
    <p:extLst>
      <p:ext uri="{BB962C8B-B14F-4D97-AF65-F5344CB8AC3E}">
        <p14:creationId xmlns:p14="http://schemas.microsoft.com/office/powerpoint/2010/main" val="63414223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55576" y="181991"/>
            <a:ext cx="7467600" cy="58271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ar-SA" sz="32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أدوات التصميم في ويبلي – الكود الضمَّن</a:t>
            </a:r>
            <a:endParaRPr lang="ar-SA" sz="32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AE189151-C115-4BAE-8732-254D77D7BCC0}"/>
              </a:ext>
            </a:extLst>
          </p:cNvPr>
          <p:cNvSpPr/>
          <p:nvPr/>
        </p:nvSpPr>
        <p:spPr>
          <a:xfrm>
            <a:off x="871662" y="1353150"/>
            <a:ext cx="6984776" cy="7673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مثال لأهم النصوص المضمنة:</a:t>
            </a:r>
          </a:p>
          <a:p>
            <a:pPr algn="ctr"/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زر الموقع </a:t>
            </a:r>
            <a:r>
              <a:rPr lang="en-US" dirty="0">
                <a:hlinkClick r:id="rId3"/>
              </a:rPr>
              <a:t>http://embed.ly/code</a:t>
            </a:r>
            <a:endParaRPr lang="ar-SA" dirty="0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D8B6DB53-F6D4-4B05-BEC1-43ED239AD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638" y="3366897"/>
            <a:ext cx="7416824" cy="18917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وسيلة شرح مستطيلة مستديرة الزوايا 7">
            <a:extLst>
              <a:ext uri="{FF2B5EF4-FFF2-40B4-BE49-F238E27FC236}">
                <a16:creationId xmlns:a16="http://schemas.microsoft.com/office/drawing/2014/main" id="{E03DABCB-C6FF-42FE-948C-A34573452FA5}"/>
              </a:ext>
            </a:extLst>
          </p:cNvPr>
          <p:cNvSpPr/>
          <p:nvPr/>
        </p:nvSpPr>
        <p:spPr>
          <a:xfrm>
            <a:off x="471943" y="2708920"/>
            <a:ext cx="7632848" cy="418058"/>
          </a:xfrm>
          <a:prstGeom prst="wedgeRoundRectCallout">
            <a:avLst>
              <a:gd name="adj1" fmla="val 19006"/>
              <a:gd name="adj2" fmla="val 28700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ضع عنوان الموقع الذي تريد تكوين نص برمجي لتضمينه في صفحتك</a:t>
            </a:r>
          </a:p>
        </p:txBody>
      </p:sp>
    </p:spTree>
    <p:extLst>
      <p:ext uri="{BB962C8B-B14F-4D97-AF65-F5344CB8AC3E}">
        <p14:creationId xmlns:p14="http://schemas.microsoft.com/office/powerpoint/2010/main" val="319380951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55576" y="181991"/>
            <a:ext cx="7467600" cy="58271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ar-SA" sz="32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أدوات التصميم في ويبلي – الكود الضمَّن</a:t>
            </a:r>
            <a:endParaRPr lang="ar-SA" sz="32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AE189151-C115-4BAE-8732-254D77D7BCC0}"/>
              </a:ext>
            </a:extLst>
          </p:cNvPr>
          <p:cNvSpPr/>
          <p:nvPr/>
        </p:nvSpPr>
        <p:spPr>
          <a:xfrm>
            <a:off x="996988" y="1067207"/>
            <a:ext cx="6984776" cy="7673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مثال لأهم النصوص المضمنة:</a:t>
            </a:r>
          </a:p>
          <a:p>
            <a:pPr algn="ctr"/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زر الموقع </a:t>
            </a:r>
            <a:r>
              <a:rPr lang="en-US" dirty="0">
                <a:hlinkClick r:id="rId3" invalidUrl="http:///"/>
              </a:rPr>
              <a:t>http://</a:t>
            </a:r>
            <a:r>
              <a:rPr lang="en-US" dirty="0"/>
              <a:t>calameo.com</a:t>
            </a:r>
            <a:endParaRPr lang="ar-SA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701BAC9-5889-4AE7-86F2-431072E15D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2143494"/>
            <a:ext cx="4392488" cy="45435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937305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55576" y="181991"/>
            <a:ext cx="7467600" cy="64294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ar-SA" sz="29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مثال لنص برمجي – عداد الزوار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DC9A2247-DFFD-46F7-B067-D005533AFAFE}"/>
              </a:ext>
            </a:extLst>
          </p:cNvPr>
          <p:cNvSpPr/>
          <p:nvPr/>
        </p:nvSpPr>
        <p:spPr>
          <a:xfrm>
            <a:off x="755576" y="1340768"/>
            <a:ext cx="7128792" cy="57606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زر الموقع لاختيار عداد زوار مجاني </a:t>
            </a:r>
          </a:p>
          <a:p>
            <a:pPr algn="ctr"/>
            <a:r>
              <a:rPr lang="en-US" dirty="0"/>
              <a:t>https://www.freevisitorcounters.com/</a:t>
            </a:r>
            <a:endParaRPr lang="ar-SA" dirty="0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D31741D2-C98C-4E16-AAEE-BD6A4C709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71" y="2121214"/>
            <a:ext cx="7773931" cy="3496550"/>
          </a:xfrm>
          <a:prstGeom prst="rect">
            <a:avLst/>
          </a:prstGeom>
        </p:spPr>
      </p:pic>
      <p:sp>
        <p:nvSpPr>
          <p:cNvPr id="11" name="وسيلة شرح مستطيلة مستديرة الزوايا 7">
            <a:extLst>
              <a:ext uri="{FF2B5EF4-FFF2-40B4-BE49-F238E27FC236}">
                <a16:creationId xmlns:a16="http://schemas.microsoft.com/office/drawing/2014/main" id="{5EDA53D8-B419-44AC-A0B2-9346C61868C1}"/>
              </a:ext>
            </a:extLst>
          </p:cNvPr>
          <p:cNvSpPr/>
          <p:nvPr/>
        </p:nvSpPr>
        <p:spPr>
          <a:xfrm>
            <a:off x="4860032" y="5801313"/>
            <a:ext cx="2304256" cy="418058"/>
          </a:xfrm>
          <a:prstGeom prst="wedgeRoundRectCallout">
            <a:avLst>
              <a:gd name="adj1" fmla="val -42971"/>
              <a:gd name="adj2" fmla="val -9737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اختر اللون</a:t>
            </a:r>
          </a:p>
        </p:txBody>
      </p:sp>
      <p:sp>
        <p:nvSpPr>
          <p:cNvPr id="13" name="وسيلة شرح مستطيلة مستديرة الزوايا 7">
            <a:extLst>
              <a:ext uri="{FF2B5EF4-FFF2-40B4-BE49-F238E27FC236}">
                <a16:creationId xmlns:a16="http://schemas.microsoft.com/office/drawing/2014/main" id="{502D6DFF-A2AD-46F6-A503-DE5A24CA1235}"/>
              </a:ext>
            </a:extLst>
          </p:cNvPr>
          <p:cNvSpPr/>
          <p:nvPr/>
        </p:nvSpPr>
        <p:spPr>
          <a:xfrm>
            <a:off x="827584" y="5632989"/>
            <a:ext cx="2808312" cy="418058"/>
          </a:xfrm>
          <a:prstGeom prst="wedgeRoundRectCallout">
            <a:avLst>
              <a:gd name="adj1" fmla="val 505"/>
              <a:gd name="adj2" fmla="val -198696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اختر العداد المطلوب</a:t>
            </a:r>
          </a:p>
        </p:txBody>
      </p:sp>
    </p:spTree>
    <p:extLst>
      <p:ext uri="{BB962C8B-B14F-4D97-AF65-F5344CB8AC3E}">
        <p14:creationId xmlns:p14="http://schemas.microsoft.com/office/powerpoint/2010/main" val="18293549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2043FFF-5518-4ADB-AE25-F0EBEA623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75" y="1223962"/>
            <a:ext cx="7867650" cy="4410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55576" y="181991"/>
            <a:ext cx="7467600" cy="64294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ar-SA" sz="29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مثال لنص برمجي – عداد الزوار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DC9A2247-DFFD-46F7-B067-D005533AFAFE}"/>
              </a:ext>
            </a:extLst>
          </p:cNvPr>
          <p:cNvSpPr/>
          <p:nvPr/>
        </p:nvSpPr>
        <p:spPr>
          <a:xfrm>
            <a:off x="755576" y="1340768"/>
            <a:ext cx="7128792" cy="57606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زر الموقع لاختيار عداد زوار مجاني </a:t>
            </a:r>
          </a:p>
          <a:p>
            <a:pPr algn="ctr"/>
            <a:r>
              <a:rPr lang="en-US" dirty="0"/>
              <a:t>https://www.freevisitorcounters.com/</a:t>
            </a:r>
            <a:endParaRPr lang="ar-SA" dirty="0"/>
          </a:p>
        </p:txBody>
      </p:sp>
      <p:sp>
        <p:nvSpPr>
          <p:cNvPr id="11" name="وسيلة شرح مستطيلة مستديرة الزوايا 7">
            <a:extLst>
              <a:ext uri="{FF2B5EF4-FFF2-40B4-BE49-F238E27FC236}">
                <a16:creationId xmlns:a16="http://schemas.microsoft.com/office/drawing/2014/main" id="{5EDA53D8-B419-44AC-A0B2-9346C61868C1}"/>
              </a:ext>
            </a:extLst>
          </p:cNvPr>
          <p:cNvSpPr/>
          <p:nvPr/>
        </p:nvSpPr>
        <p:spPr>
          <a:xfrm>
            <a:off x="5591853" y="5643578"/>
            <a:ext cx="2304256" cy="418058"/>
          </a:xfrm>
          <a:prstGeom prst="wedgeRoundRectCallout">
            <a:avLst>
              <a:gd name="adj1" fmla="val 40772"/>
              <a:gd name="adj2" fmla="val -7646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أغلق النافذة</a:t>
            </a:r>
          </a:p>
        </p:txBody>
      </p:sp>
      <p:sp>
        <p:nvSpPr>
          <p:cNvPr id="13" name="وسيلة شرح مستطيلة مستديرة الزوايا 7">
            <a:extLst>
              <a:ext uri="{FF2B5EF4-FFF2-40B4-BE49-F238E27FC236}">
                <a16:creationId xmlns:a16="http://schemas.microsoft.com/office/drawing/2014/main" id="{502D6DFF-A2AD-46F6-A503-DE5A24CA1235}"/>
              </a:ext>
            </a:extLst>
          </p:cNvPr>
          <p:cNvSpPr/>
          <p:nvPr/>
        </p:nvSpPr>
        <p:spPr>
          <a:xfrm>
            <a:off x="827583" y="5632989"/>
            <a:ext cx="3456385" cy="418058"/>
          </a:xfrm>
          <a:prstGeom prst="wedgeRoundRectCallout">
            <a:avLst>
              <a:gd name="adj1" fmla="val 505"/>
              <a:gd name="adj2" fmla="val -198696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اضغط لنسخ الكود البرمجي</a:t>
            </a:r>
          </a:p>
        </p:txBody>
      </p:sp>
    </p:spTree>
    <p:extLst>
      <p:ext uri="{BB962C8B-B14F-4D97-AF65-F5344CB8AC3E}">
        <p14:creationId xmlns:p14="http://schemas.microsoft.com/office/powerpoint/2010/main" val="32633980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775DAF8-7634-4AD7-B918-A3E89B82F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772816"/>
            <a:ext cx="5666297" cy="46772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55576" y="181991"/>
            <a:ext cx="7467600" cy="64294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ar-SA" sz="29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مثال لنص برمجي – عرض الوقت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DC9A2247-DFFD-46F7-B067-D005533AFAFE}"/>
              </a:ext>
            </a:extLst>
          </p:cNvPr>
          <p:cNvSpPr/>
          <p:nvPr/>
        </p:nvSpPr>
        <p:spPr>
          <a:xfrm>
            <a:off x="827583" y="1078409"/>
            <a:ext cx="7128792" cy="57606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زر الموقع لاختيار ساعة مناسبة</a:t>
            </a:r>
          </a:p>
          <a:p>
            <a:pPr algn="ctr"/>
            <a:r>
              <a:rPr lang="en-US" dirty="0"/>
              <a:t>https://www.timeanddate.com/clocks/free.html</a:t>
            </a:r>
            <a:endParaRPr lang="ar-SA" dirty="0"/>
          </a:p>
        </p:txBody>
      </p:sp>
      <p:sp>
        <p:nvSpPr>
          <p:cNvPr id="13" name="وسيلة شرح مستطيلة مستديرة الزوايا 7">
            <a:extLst>
              <a:ext uri="{FF2B5EF4-FFF2-40B4-BE49-F238E27FC236}">
                <a16:creationId xmlns:a16="http://schemas.microsoft.com/office/drawing/2014/main" id="{502D6DFF-A2AD-46F6-A503-DE5A24CA1235}"/>
              </a:ext>
            </a:extLst>
          </p:cNvPr>
          <p:cNvSpPr/>
          <p:nvPr/>
        </p:nvSpPr>
        <p:spPr>
          <a:xfrm>
            <a:off x="611560" y="6240997"/>
            <a:ext cx="3456385" cy="418058"/>
          </a:xfrm>
          <a:prstGeom prst="wedgeRoundRectCallout">
            <a:avLst>
              <a:gd name="adj1" fmla="val 16845"/>
              <a:gd name="adj2" fmla="val -108633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انسخ الكود البرمجي</a:t>
            </a:r>
          </a:p>
        </p:txBody>
      </p:sp>
    </p:spTree>
    <p:extLst>
      <p:ext uri="{BB962C8B-B14F-4D97-AF65-F5344CB8AC3E}">
        <p14:creationId xmlns:p14="http://schemas.microsoft.com/office/powerpoint/2010/main" val="20338222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55576" y="181991"/>
            <a:ext cx="7467600" cy="64294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ar-SA" sz="29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مثال لنص برمجي – عرض الوقت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DC9A2247-DFFD-46F7-B067-D005533AFAFE}"/>
              </a:ext>
            </a:extLst>
          </p:cNvPr>
          <p:cNvSpPr/>
          <p:nvPr/>
        </p:nvSpPr>
        <p:spPr>
          <a:xfrm>
            <a:off x="827583" y="1078409"/>
            <a:ext cx="7128792" cy="57606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زر الموقع لاختيار ساعة مناسبة</a:t>
            </a:r>
          </a:p>
          <a:p>
            <a:pPr algn="ctr"/>
            <a:r>
              <a:rPr lang="en-US" dirty="0"/>
              <a:t>https://www.zeitverschiebung.net/en/clock-widget</a:t>
            </a:r>
            <a:endParaRPr lang="ar-SA" dirty="0"/>
          </a:p>
        </p:txBody>
      </p:sp>
      <p:sp>
        <p:nvSpPr>
          <p:cNvPr id="13" name="وسيلة شرح مستطيلة مستديرة الزوايا 7">
            <a:extLst>
              <a:ext uri="{FF2B5EF4-FFF2-40B4-BE49-F238E27FC236}">
                <a16:creationId xmlns:a16="http://schemas.microsoft.com/office/drawing/2014/main" id="{502D6DFF-A2AD-46F6-A503-DE5A24CA1235}"/>
              </a:ext>
            </a:extLst>
          </p:cNvPr>
          <p:cNvSpPr/>
          <p:nvPr/>
        </p:nvSpPr>
        <p:spPr>
          <a:xfrm>
            <a:off x="611560" y="6240997"/>
            <a:ext cx="3456385" cy="418058"/>
          </a:xfrm>
          <a:prstGeom prst="wedgeRoundRectCallout">
            <a:avLst>
              <a:gd name="adj1" fmla="val 16845"/>
              <a:gd name="adj2" fmla="val -108633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انسخ الكود البرمجي</a:t>
            </a:r>
          </a:p>
        </p:txBody>
      </p:sp>
    </p:spTree>
    <p:extLst>
      <p:ext uri="{BB962C8B-B14F-4D97-AF65-F5344CB8AC3E}">
        <p14:creationId xmlns:p14="http://schemas.microsoft.com/office/powerpoint/2010/main" val="16924817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EF49052-3DDC-43E7-B1A3-1FE2B7783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1" y="1772816"/>
            <a:ext cx="7352987" cy="49146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55576" y="181991"/>
            <a:ext cx="7467600" cy="64294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ar-SA" sz="29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مثال لنص برمجي – عرض</a:t>
            </a:r>
            <a:r>
              <a:rPr lang="en-US" sz="29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 </a:t>
            </a:r>
            <a:r>
              <a:rPr lang="ar-SA" sz="29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الطقس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DC9A2247-DFFD-46F7-B067-D005533AFAFE}"/>
              </a:ext>
            </a:extLst>
          </p:cNvPr>
          <p:cNvSpPr/>
          <p:nvPr/>
        </p:nvSpPr>
        <p:spPr>
          <a:xfrm>
            <a:off x="827583" y="1078409"/>
            <a:ext cx="7128792" cy="57606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زر الموقع لاختيار طريقة العرض المناسبة</a:t>
            </a:r>
          </a:p>
          <a:p>
            <a:pPr algn="ctr"/>
            <a:r>
              <a:rPr lang="en-US" dirty="0"/>
              <a:t>https://www.accuweather.com/en/free-weather-widgets/current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01768376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55576" y="181991"/>
            <a:ext cx="7467600" cy="58271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pPr lvl="0" algn="r">
              <a:spcBef>
                <a:spcPts val="0"/>
              </a:spcBef>
              <a:defRPr/>
            </a:pPr>
            <a:r>
              <a:rPr lang="ar-SA" sz="32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أدوات التصميم في ويبلي</a:t>
            </a:r>
            <a:endParaRPr lang="ar-SA" sz="32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9D97E7A-1B84-4B48-AE48-900C4142C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7" y="627786"/>
            <a:ext cx="3012186" cy="6209928"/>
          </a:xfrm>
          <a:prstGeom prst="rect">
            <a:avLst/>
          </a:prstGeom>
        </p:spPr>
      </p:pic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ADA2EBA1-6C6E-4CE1-A853-87CE26970798}"/>
              </a:ext>
            </a:extLst>
          </p:cNvPr>
          <p:cNvSpPr/>
          <p:nvPr/>
        </p:nvSpPr>
        <p:spPr>
          <a:xfrm>
            <a:off x="2195736" y="652494"/>
            <a:ext cx="792088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D5F161E2-0C7D-4519-B44E-696968D731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6" y="1756490"/>
            <a:ext cx="5701252" cy="36124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وسيلة شرح مستطيلة مستديرة الزوايا 7">
            <a:extLst>
              <a:ext uri="{FF2B5EF4-FFF2-40B4-BE49-F238E27FC236}">
                <a16:creationId xmlns:a16="http://schemas.microsoft.com/office/drawing/2014/main" id="{D4B3C830-3FB5-4180-BFBC-33BA2F8588CE}"/>
              </a:ext>
            </a:extLst>
          </p:cNvPr>
          <p:cNvSpPr/>
          <p:nvPr/>
        </p:nvSpPr>
        <p:spPr>
          <a:xfrm>
            <a:off x="1115616" y="2708920"/>
            <a:ext cx="1656184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إضافة قسم</a:t>
            </a:r>
          </a:p>
        </p:txBody>
      </p:sp>
      <p:sp>
        <p:nvSpPr>
          <p:cNvPr id="9" name="وسيلة شرح مستطيلة مستديرة الزوايا 7">
            <a:extLst>
              <a:ext uri="{FF2B5EF4-FFF2-40B4-BE49-F238E27FC236}">
                <a16:creationId xmlns:a16="http://schemas.microsoft.com/office/drawing/2014/main" id="{3C5EA4E8-B74A-410D-9F36-381695346FF1}"/>
              </a:ext>
            </a:extLst>
          </p:cNvPr>
          <p:cNvSpPr/>
          <p:nvPr/>
        </p:nvSpPr>
        <p:spPr>
          <a:xfrm>
            <a:off x="4860712" y="2420888"/>
            <a:ext cx="3527712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قسم معرض صور</a:t>
            </a:r>
          </a:p>
        </p:txBody>
      </p:sp>
      <p:sp>
        <p:nvSpPr>
          <p:cNvPr id="11" name="وسيلة شرح مستطيلة مستديرة الزوايا 7">
            <a:extLst>
              <a:ext uri="{FF2B5EF4-FFF2-40B4-BE49-F238E27FC236}">
                <a16:creationId xmlns:a16="http://schemas.microsoft.com/office/drawing/2014/main" id="{C3634810-F51E-4B55-AB24-C2517CD09EDF}"/>
              </a:ext>
            </a:extLst>
          </p:cNvPr>
          <p:cNvSpPr/>
          <p:nvPr/>
        </p:nvSpPr>
        <p:spPr>
          <a:xfrm>
            <a:off x="4860032" y="2917949"/>
            <a:ext cx="3527712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قسم التعريف بفريق العمل</a:t>
            </a:r>
          </a:p>
        </p:txBody>
      </p:sp>
      <p:sp>
        <p:nvSpPr>
          <p:cNvPr id="13" name="وسيلة شرح مستطيلة مستديرة الزوايا 7">
            <a:extLst>
              <a:ext uri="{FF2B5EF4-FFF2-40B4-BE49-F238E27FC236}">
                <a16:creationId xmlns:a16="http://schemas.microsoft.com/office/drawing/2014/main" id="{F9ED0117-2A50-46BC-B600-D00F966139C7}"/>
              </a:ext>
            </a:extLst>
          </p:cNvPr>
          <p:cNvSpPr/>
          <p:nvPr/>
        </p:nvSpPr>
        <p:spPr>
          <a:xfrm>
            <a:off x="4932040" y="3412674"/>
            <a:ext cx="3527712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قسم مميز</a:t>
            </a:r>
            <a:endParaRPr lang="ar-SA" sz="2400" dirty="0">
              <a:solidFill>
                <a:prstClr val="black"/>
              </a:solidFill>
              <a:latin typeface="Traditional Arabic" panose="02020603050405020304" pitchFamily="18" charset="-78"/>
              <a:cs typeface="AF_Taif Normal" pitchFamily="2" charset="-78"/>
            </a:endParaRPr>
          </a:p>
        </p:txBody>
      </p:sp>
      <p:sp>
        <p:nvSpPr>
          <p:cNvPr id="14" name="وسيلة شرح مستطيلة مستديرة الزوايا 7">
            <a:extLst>
              <a:ext uri="{FF2B5EF4-FFF2-40B4-BE49-F238E27FC236}">
                <a16:creationId xmlns:a16="http://schemas.microsoft.com/office/drawing/2014/main" id="{03E55E67-D0FC-4238-886F-6DB99463F36C}"/>
              </a:ext>
            </a:extLst>
          </p:cNvPr>
          <p:cNvSpPr/>
          <p:nvPr/>
        </p:nvSpPr>
        <p:spPr>
          <a:xfrm>
            <a:off x="4887625" y="3909735"/>
            <a:ext cx="3527712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قسم قائمة</a:t>
            </a:r>
          </a:p>
        </p:txBody>
      </p:sp>
      <p:sp>
        <p:nvSpPr>
          <p:cNvPr id="15" name="وسيلة شرح مستطيلة مستديرة الزوايا 7">
            <a:extLst>
              <a:ext uri="{FF2B5EF4-FFF2-40B4-BE49-F238E27FC236}">
                <a16:creationId xmlns:a16="http://schemas.microsoft.com/office/drawing/2014/main" id="{3724B199-3FD9-4393-8F44-AB5CFBC0271A}"/>
              </a:ext>
            </a:extLst>
          </p:cNvPr>
          <p:cNvSpPr/>
          <p:nvPr/>
        </p:nvSpPr>
        <p:spPr>
          <a:xfrm>
            <a:off x="4932040" y="4417159"/>
            <a:ext cx="3527712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قسم الاتصال</a:t>
            </a:r>
          </a:p>
        </p:txBody>
      </p:sp>
      <p:sp>
        <p:nvSpPr>
          <p:cNvPr id="17" name="عنوان 1">
            <a:extLst>
              <a:ext uri="{FF2B5EF4-FFF2-40B4-BE49-F238E27FC236}">
                <a16:creationId xmlns:a16="http://schemas.microsoft.com/office/drawing/2014/main" id="{0D0571FC-E22F-4F48-B816-F2DF989F5C16}"/>
              </a:ext>
            </a:extLst>
          </p:cNvPr>
          <p:cNvSpPr txBox="1">
            <a:spLocks/>
          </p:cNvSpPr>
          <p:nvPr/>
        </p:nvSpPr>
        <p:spPr>
          <a:xfrm>
            <a:off x="3563887" y="5850524"/>
            <a:ext cx="4318235" cy="58271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 fontScale="82500" lnSpcReduction="10000"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3000" b="0" i="0" u="none" kern="1200" cap="sm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ar-SA" sz="32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جرب استخدام جميع هذه الأنواع</a:t>
            </a:r>
            <a:endParaRPr lang="ar-SA" sz="32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5920849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55576" y="181991"/>
            <a:ext cx="7467600" cy="64294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lvl="0" algn="r">
              <a:spcBef>
                <a:spcPts val="0"/>
              </a:spcBef>
              <a:defRPr/>
            </a:pPr>
            <a:r>
              <a:rPr lang="ar-SA" sz="32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أدوات التصميم في ويبلي</a:t>
            </a:r>
            <a:endParaRPr lang="ar-SA" sz="32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9D97E7A-1B84-4B48-AE48-900C4142C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7" y="627786"/>
            <a:ext cx="3012186" cy="6209928"/>
          </a:xfrm>
          <a:prstGeom prst="rect">
            <a:avLst/>
          </a:prstGeom>
        </p:spPr>
      </p:pic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ADA2EBA1-6C6E-4CE1-A853-87CE26970798}"/>
              </a:ext>
            </a:extLst>
          </p:cNvPr>
          <p:cNvSpPr/>
          <p:nvPr/>
        </p:nvSpPr>
        <p:spPr>
          <a:xfrm>
            <a:off x="2195736" y="652494"/>
            <a:ext cx="792088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وسيلة شرح مستطيلة مستديرة الزوايا 7">
            <a:extLst>
              <a:ext uri="{FF2B5EF4-FFF2-40B4-BE49-F238E27FC236}">
                <a16:creationId xmlns:a16="http://schemas.microsoft.com/office/drawing/2014/main" id="{85B9D53A-1A06-460C-9C36-0CFB5EC65956}"/>
              </a:ext>
            </a:extLst>
          </p:cNvPr>
          <p:cNvSpPr/>
          <p:nvPr/>
        </p:nvSpPr>
        <p:spPr>
          <a:xfrm>
            <a:off x="1403648" y="3789040"/>
            <a:ext cx="2198922" cy="418058"/>
          </a:xfrm>
          <a:prstGeom prst="wedgeRoundRectCallout">
            <a:avLst>
              <a:gd name="adj1" fmla="val -67735"/>
              <a:gd name="adj2" fmla="val -1856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prstClr val="black"/>
                </a:solidFill>
                <a:latin typeface="Traditional Arabic" panose="02020603050405020304" pitchFamily="18" charset="-78"/>
                <a:cs typeface="AF_Taif Normal" pitchFamily="2" charset="-78"/>
              </a:rPr>
              <a:t>إضافة عنصر فاصل</a:t>
            </a:r>
          </a:p>
        </p:txBody>
      </p:sp>
    </p:spTree>
    <p:extLst>
      <p:ext uri="{BB962C8B-B14F-4D97-AF65-F5344CB8AC3E}">
        <p14:creationId xmlns:p14="http://schemas.microsoft.com/office/powerpoint/2010/main" val="356697131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1_مشربية">
  <a:themeElements>
    <a:clrScheme name="تدفق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مشربية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مشربية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مشربية">
  <a:themeElements>
    <a:clrScheme name="ذروة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مشربية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مشربية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radiant_spectacle">
  <a:themeElements>
    <a:clrScheme name="silly_mi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illy_mime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silly_mi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ly_mi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ly_mi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ly_mi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ly_mi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ly_mi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ly_mi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ly_mi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ly_mi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ly_mi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ly_mi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ly_mi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مشربية">
  <a:themeElements>
    <a:clrScheme name="ذروة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مشربية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مشربية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مشربية">
  <a:themeElements>
    <a:clrScheme name="ذروة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مشربية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مشربية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مشربية">
  <a:themeElements>
    <a:clrScheme name="ذروة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مشربية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مشربية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ذروة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10.xml><?xml version="1.0" encoding="utf-8"?>
<a:themeOverride xmlns:a="http://schemas.openxmlformats.org/drawingml/2006/main">
  <a:clrScheme name="ذروة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11.xml><?xml version="1.0" encoding="utf-8"?>
<a:themeOverride xmlns:a="http://schemas.openxmlformats.org/drawingml/2006/main">
  <a:clrScheme name="ذروة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12.xml><?xml version="1.0" encoding="utf-8"?>
<a:themeOverride xmlns:a="http://schemas.openxmlformats.org/drawingml/2006/main">
  <a:clrScheme name="ذروة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13.xml><?xml version="1.0" encoding="utf-8"?>
<a:themeOverride xmlns:a="http://schemas.openxmlformats.org/drawingml/2006/main">
  <a:clrScheme name="ذروة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14.xml><?xml version="1.0" encoding="utf-8"?>
<a:themeOverride xmlns:a="http://schemas.openxmlformats.org/drawingml/2006/main">
  <a:clrScheme name="ذروة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15.xml><?xml version="1.0" encoding="utf-8"?>
<a:themeOverride xmlns:a="http://schemas.openxmlformats.org/drawingml/2006/main">
  <a:clrScheme name="ذروة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16.xml><?xml version="1.0" encoding="utf-8"?>
<a:themeOverride xmlns:a="http://schemas.openxmlformats.org/drawingml/2006/main">
  <a:clrScheme name="ذروة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17.xml><?xml version="1.0" encoding="utf-8"?>
<a:themeOverride xmlns:a="http://schemas.openxmlformats.org/drawingml/2006/main">
  <a:clrScheme name="ذروة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18.xml><?xml version="1.0" encoding="utf-8"?>
<a:themeOverride xmlns:a="http://schemas.openxmlformats.org/drawingml/2006/main">
  <a:clrScheme name="ذروة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19.xml><?xml version="1.0" encoding="utf-8"?>
<a:themeOverride xmlns:a="http://schemas.openxmlformats.org/drawingml/2006/main">
  <a:clrScheme name="ذروة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2.xml><?xml version="1.0" encoding="utf-8"?>
<a:themeOverride xmlns:a="http://schemas.openxmlformats.org/drawingml/2006/main">
  <a:clrScheme name="ذروة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20.xml><?xml version="1.0" encoding="utf-8"?>
<a:themeOverride xmlns:a="http://schemas.openxmlformats.org/drawingml/2006/main">
  <a:clrScheme name="ذروة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21.xml><?xml version="1.0" encoding="utf-8"?>
<a:themeOverride xmlns:a="http://schemas.openxmlformats.org/drawingml/2006/main">
  <a:clrScheme name="ذروة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22.xml><?xml version="1.0" encoding="utf-8"?>
<a:themeOverride xmlns:a="http://schemas.openxmlformats.org/drawingml/2006/main">
  <a:clrScheme name="ذروة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23.xml><?xml version="1.0" encoding="utf-8"?>
<a:themeOverride xmlns:a="http://schemas.openxmlformats.org/drawingml/2006/main">
  <a:clrScheme name="ذروة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24.xml><?xml version="1.0" encoding="utf-8"?>
<a:themeOverride xmlns:a="http://schemas.openxmlformats.org/drawingml/2006/main">
  <a:clrScheme name="ذروة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25.xml><?xml version="1.0" encoding="utf-8"?>
<a:themeOverride xmlns:a="http://schemas.openxmlformats.org/drawingml/2006/main">
  <a:clrScheme name="ذروة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26.xml><?xml version="1.0" encoding="utf-8"?>
<a:themeOverride xmlns:a="http://schemas.openxmlformats.org/drawingml/2006/main">
  <a:clrScheme name="ذروة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27.xml><?xml version="1.0" encoding="utf-8"?>
<a:themeOverride xmlns:a="http://schemas.openxmlformats.org/drawingml/2006/main">
  <a:clrScheme name="ذروة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3.xml><?xml version="1.0" encoding="utf-8"?>
<a:themeOverride xmlns:a="http://schemas.openxmlformats.org/drawingml/2006/main">
  <a:clrScheme name="ذروة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4.xml><?xml version="1.0" encoding="utf-8"?>
<a:themeOverride xmlns:a="http://schemas.openxmlformats.org/drawingml/2006/main">
  <a:clrScheme name="ذروة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5.xml><?xml version="1.0" encoding="utf-8"?>
<a:themeOverride xmlns:a="http://schemas.openxmlformats.org/drawingml/2006/main">
  <a:clrScheme name="ذروة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6.xml><?xml version="1.0" encoding="utf-8"?>
<a:themeOverride xmlns:a="http://schemas.openxmlformats.org/drawingml/2006/main">
  <a:clrScheme name="ذروة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7.xml><?xml version="1.0" encoding="utf-8"?>
<a:themeOverride xmlns:a="http://schemas.openxmlformats.org/drawingml/2006/main">
  <a:clrScheme name="ذروة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8.xml><?xml version="1.0" encoding="utf-8"?>
<a:themeOverride xmlns:a="http://schemas.openxmlformats.org/drawingml/2006/main">
  <a:clrScheme name="ذروة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9.xml><?xml version="1.0" encoding="utf-8"?>
<a:themeOverride xmlns:a="http://schemas.openxmlformats.org/drawingml/2006/main">
  <a:clrScheme name="ذروة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4526</TotalTime>
  <Words>3961</Words>
  <Application>Microsoft Office PowerPoint</Application>
  <PresentationFormat>عرض على الشاشة (4:3)</PresentationFormat>
  <Paragraphs>959</Paragraphs>
  <Slides>151</Slides>
  <Notes>119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23</vt:i4>
      </vt:variant>
      <vt:variant>
        <vt:lpstr>نسق</vt:lpstr>
      </vt:variant>
      <vt:variant>
        <vt:i4>6</vt:i4>
      </vt:variant>
      <vt:variant>
        <vt:lpstr>عناوين الشرائح</vt:lpstr>
      </vt:variant>
      <vt:variant>
        <vt:i4>151</vt:i4>
      </vt:variant>
    </vt:vector>
  </HeadingPairs>
  <TitlesOfParts>
    <vt:vector size="180" baseType="lpstr">
      <vt:lpstr>STCaiyun</vt:lpstr>
      <vt:lpstr>A Thuluth</vt:lpstr>
      <vt:lpstr>Adobe نسخ Medium</vt:lpstr>
      <vt:lpstr>AF_Tabook</vt:lpstr>
      <vt:lpstr>AF_Taif Normal</vt:lpstr>
      <vt:lpstr>AGA Aladdin Regular</vt:lpstr>
      <vt:lpstr>AR CENA</vt:lpstr>
      <vt:lpstr>Arial</vt:lpstr>
      <vt:lpstr>Arial Black</vt:lpstr>
      <vt:lpstr>Arial Narrow</vt:lpstr>
      <vt:lpstr>BoutrosART</vt:lpstr>
      <vt:lpstr>Calibri</vt:lpstr>
      <vt:lpstr>Century Schoolbook</vt:lpstr>
      <vt:lpstr>Courier New</vt:lpstr>
      <vt:lpstr>Impact</vt:lpstr>
      <vt:lpstr>Roboto</vt:lpstr>
      <vt:lpstr>SKR HEAD1</vt:lpstr>
      <vt:lpstr>Sultan bold</vt:lpstr>
      <vt:lpstr>Tahoma</vt:lpstr>
      <vt:lpstr>Times New Roman</vt:lpstr>
      <vt:lpstr>Traditional Arabic</vt:lpstr>
      <vt:lpstr>Wingdings</vt:lpstr>
      <vt:lpstr>Wingdings 2</vt:lpstr>
      <vt:lpstr>11_مشربية</vt:lpstr>
      <vt:lpstr>مشربية</vt:lpstr>
      <vt:lpstr>radiant_spectacle</vt:lpstr>
      <vt:lpstr>7_مشربية</vt:lpstr>
      <vt:lpstr>4_مشربية</vt:lpstr>
      <vt:lpstr>1_مشربية</vt:lpstr>
      <vt:lpstr>عرض تقديمي في PowerPoint</vt:lpstr>
      <vt:lpstr>عرض تقديمي في PowerPoint</vt:lpstr>
      <vt:lpstr>عرض تقديمي في PowerPoint</vt:lpstr>
      <vt:lpstr>الحقوق غير محفوظة </vt:lpstr>
      <vt:lpstr>كامتيجا Camtasia Studio</vt:lpstr>
      <vt:lpstr>كامتيجا Camtasia Studio</vt:lpstr>
      <vt:lpstr>عرض تقديمي في PowerPoint</vt:lpstr>
      <vt:lpstr>ما هي المشكلات التعليمية التي يمكن لويبلي أن يحلها؟</vt:lpstr>
      <vt:lpstr>ويبلي Weebly</vt:lpstr>
      <vt:lpstr>المؤسسون</vt:lpstr>
      <vt:lpstr>ويبلي Weebly</vt:lpstr>
      <vt:lpstr>لماذا ويبلي؟ </vt:lpstr>
      <vt:lpstr>ميزات ويبلي Weebly</vt:lpstr>
      <vt:lpstr>ميزات ويبلي Weebly</vt:lpstr>
      <vt:lpstr>ميزات ويبلي Weebly</vt:lpstr>
      <vt:lpstr>ميزات ويبلي Weebly</vt:lpstr>
      <vt:lpstr>ميزات ويبلي Weebly</vt:lpstr>
      <vt:lpstr>ميزات ويبلي Weebly</vt:lpstr>
      <vt:lpstr>ميزات ويبلي Weebly</vt:lpstr>
      <vt:lpstr>ميزات ويبلي Weebly</vt:lpstr>
      <vt:lpstr>ميزات ويبلي Weebly</vt:lpstr>
      <vt:lpstr>ميزات ويبلي Weebly</vt:lpstr>
      <vt:lpstr>ميزات ويبلي Weebly</vt:lpstr>
      <vt:lpstr>نقاط سلبية</vt:lpstr>
      <vt:lpstr>مقارنة بين ويبلي و ووردبريس</vt:lpstr>
      <vt:lpstr>مقارنة بين ويبلي و ووردبريس</vt:lpstr>
      <vt:lpstr>مقارنة بين ويبلي وويكس</vt:lpstr>
      <vt:lpstr>مقارنة بين ويبلي وويكس</vt:lpstr>
      <vt:lpstr>مقارنة بين ويبلي وويكس</vt:lpstr>
      <vt:lpstr>مقارنة بين ويبلي وويكس</vt:lpstr>
      <vt:lpstr>مقارنة بين ويبلي وويكس</vt:lpstr>
      <vt:lpstr>مقارنة بين ويبلي وويكس</vt:lpstr>
      <vt:lpstr>مقارنة بين ويبلي وويكس</vt:lpstr>
      <vt:lpstr>مقارنة بين ويبلي وويكس</vt:lpstr>
      <vt:lpstr>www.website.com</vt:lpstr>
      <vt:lpstr>أمثلة لمواقع مصممة باستخدام ويبلي</vt:lpstr>
      <vt:lpstr>عرض تقديمي في PowerPoint</vt:lpstr>
      <vt:lpstr>عرض تقديمي في PowerPoint</vt:lpstr>
      <vt:lpstr>عرض تقديمي في PowerPoint</vt:lpstr>
      <vt:lpstr>التسجيل بموقع weebly</vt:lpstr>
      <vt:lpstr>التسجيل بموقع weebly</vt:lpstr>
      <vt:lpstr>التسجيل بموقع weebly</vt:lpstr>
      <vt:lpstr>التسجيل بموقع weebly</vt:lpstr>
      <vt:lpstr>التسجيل بموقع weebly</vt:lpstr>
      <vt:lpstr>التسجيل بموقع weebly</vt:lpstr>
      <vt:lpstr>التسجيل بموقع weebly</vt:lpstr>
      <vt:lpstr>التسجيل بموقع weebly</vt:lpstr>
      <vt:lpstr>التسجيل بموقع weebly</vt:lpstr>
      <vt:lpstr>التسجيل بموقع weebly – اختيار العنوان</vt:lpstr>
      <vt:lpstr>التسجيل بموقع weebly – اختيار العنوان</vt:lpstr>
      <vt:lpstr>بدء العمل في موقع weebly</vt:lpstr>
      <vt:lpstr>بدء العمل في موقع weebly</vt:lpstr>
      <vt:lpstr>بدء العمل في موقع weebly</vt:lpstr>
      <vt:lpstr>بدء العمل في موقع weebly</vt:lpstr>
      <vt:lpstr>خيارات الصور Crop</vt:lpstr>
      <vt:lpstr>خيارات استبدال الصورة</vt:lpstr>
      <vt:lpstr>خيارات استبدال الصورة – البحث عن صورة</vt:lpstr>
      <vt:lpstr>خيارات استبدال الصورة – البحث عن صورة</vt:lpstr>
      <vt:lpstr>خيارات استبدال الصورة – البحث عن صورة</vt:lpstr>
      <vt:lpstr>خيارات استبدال الصورة – البحث عن صورة</vt:lpstr>
      <vt:lpstr>خيارات الصورة - الرابط</vt:lpstr>
      <vt:lpstr>عرض تقديمي في PowerPoint</vt:lpstr>
      <vt:lpstr>إضافة صفحات جديدة للموقع</vt:lpstr>
      <vt:lpstr>إضافة صفحات جديدة للموقع</vt:lpstr>
      <vt:lpstr>إضافة صفحات جديدة للموقع</vt:lpstr>
      <vt:lpstr>إضافة صفحات جديدة للموقع</vt:lpstr>
      <vt:lpstr>عمل نسخة من صفحة موجودة في الموقع</vt:lpstr>
      <vt:lpstr>حذف صفحة موجودة في الموقع</vt:lpstr>
      <vt:lpstr>تغيير ترتيب الصفحات</vt:lpstr>
      <vt:lpstr>عرض تقديمي في PowerPoint</vt:lpstr>
      <vt:lpstr>أدوات التصميم في ويبلي</vt:lpstr>
      <vt:lpstr>أدوات التصميم في ويبلي</vt:lpstr>
      <vt:lpstr>أدوات التصميم في ويبلي – معرض الصور</vt:lpstr>
      <vt:lpstr>أدوات التصميم في ويبلي</vt:lpstr>
      <vt:lpstr>أدوات التصميم في ويبلي</vt:lpstr>
      <vt:lpstr>أدوات التصميم في ويبلي</vt:lpstr>
      <vt:lpstr>أدوات التصميم في ويبلي – خيارات الصورة في معرض الصور</vt:lpstr>
      <vt:lpstr>أدوات التصميم في ويبلي – خيارات الصورة في معرض الصور</vt:lpstr>
      <vt:lpstr>أدوات التصميم في ويبلي</vt:lpstr>
      <vt:lpstr>أدوات التصميم في ويبلي - جزء الاتصال</vt:lpstr>
      <vt:lpstr>أدوات التصميم في ويبلي</vt:lpstr>
      <vt:lpstr>أدوات التصميم في ويبلي - قائمة المراسلات</vt:lpstr>
      <vt:lpstr>أدوات التصميم في ويبلي - قائمة المراسلات</vt:lpstr>
      <vt:lpstr>أدوات التصميم في ويبلي</vt:lpstr>
      <vt:lpstr>أدوات التصميم في ويبلي</vt:lpstr>
      <vt:lpstr>أدوات التصميم في ويبلي</vt:lpstr>
      <vt:lpstr>عرض تقديمي في PowerPoint</vt:lpstr>
      <vt:lpstr>أدوات التصميم في ويبلي – الكود المضمَّن</vt:lpstr>
      <vt:lpstr>أدوات التصميم في ويبلي – الكود الضمَّن</vt:lpstr>
      <vt:lpstr>مثال لنص برمجي – فيديوهات يوتيوب</vt:lpstr>
      <vt:lpstr>أدوات التصميم في ويبلي – الكود الضمَّن</vt:lpstr>
      <vt:lpstr>أدوات التصميم في ويبلي – الكود الضمَّن</vt:lpstr>
      <vt:lpstr>مثال لنص برمجي – عداد الزوار</vt:lpstr>
      <vt:lpstr>مثال لنص برمجي – عداد الزوار</vt:lpstr>
      <vt:lpstr>مثال لنص برمجي – عرض الوقت</vt:lpstr>
      <vt:lpstr>مثال لنص برمجي – عرض الوقت</vt:lpstr>
      <vt:lpstr>مثال لنص برمجي – عرض الطقس</vt:lpstr>
      <vt:lpstr>أدوات التصميم في ويبلي</vt:lpstr>
      <vt:lpstr>أدوات التصميم في ويبلي</vt:lpstr>
      <vt:lpstr>أدوات التصميم في ويبلي</vt:lpstr>
      <vt:lpstr>أدوات التصميم في ويبلي</vt:lpstr>
      <vt:lpstr>أدوات التصميم في ويبلي</vt:lpstr>
      <vt:lpstr>أدوات التصميم في ويبلي - إضافة صندوق بحث</vt:lpstr>
      <vt:lpstr>أدوات التصميم في ويبلي</vt:lpstr>
      <vt:lpstr>أدوات التصميم في ويبلي</vt:lpstr>
      <vt:lpstr>ما هو موقع Scripd</vt:lpstr>
      <vt:lpstr>أدوات التصميم في ويبلي</vt:lpstr>
      <vt:lpstr>أدوات التصميم في ويبلي</vt:lpstr>
      <vt:lpstr>أدوات التصميم في ويبلي</vt:lpstr>
      <vt:lpstr>أدوات التصميم في ويبلي</vt:lpstr>
      <vt:lpstr>أدوات التصميم في ويبلي</vt:lpstr>
      <vt:lpstr>أدوات التصميم في ويبلي</vt:lpstr>
      <vt:lpstr>أدوات التصميم في ويبلي</vt:lpstr>
      <vt:lpstr>أدوات التصميم في ويبلي</vt:lpstr>
      <vt:lpstr>أدوات التصميم في ويبلي</vt:lpstr>
      <vt:lpstr>أيقونات مواقع التواصل الاجتماعي</vt:lpstr>
      <vt:lpstr>أيقونات مواقع التواصل الاجتماعي</vt:lpstr>
      <vt:lpstr>أيقونات مواقع التواصل الاجتماعي</vt:lpstr>
      <vt:lpstr>أيقونات مواقع التواصل الاجتماعي</vt:lpstr>
      <vt:lpstr>أدوات التصميم في ويبلي</vt:lpstr>
      <vt:lpstr>أدوات التصميم في ويبلي</vt:lpstr>
      <vt:lpstr>أدوات التصميم في ويبلي</vt:lpstr>
      <vt:lpstr>اليوم الثاني من الفترة التدريبية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محتويات لا يمكن التراجع عن حذفها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ويبلي الخاص بالتعليم</vt:lpstr>
      <vt:lpstr>ويبلي الخاص بالتعليم</vt:lpstr>
      <vt:lpstr>ويبلي الخاص بالتعليم</vt:lpstr>
      <vt:lpstr>ويبلي الخاص بالتعليم</vt:lpstr>
      <vt:lpstr>ويبلي الخاص بالتعليم</vt:lpstr>
      <vt:lpstr>ويبلي الخاص بالتعليم</vt:lpstr>
      <vt:lpstr>ويبلي الخاص بالتعليم - إضافة الطلاب</vt:lpstr>
      <vt:lpstr>ويبلي الخاص بالتعليم – G SUITE</vt:lpstr>
      <vt:lpstr>ويبلي الخاص بالتعليم – G SUITE</vt:lpstr>
      <vt:lpstr>ويبلي الخاص بالتعليم – دخول الطلاب</vt:lpstr>
      <vt:lpstr>ويبلي الخاص بالتعليم - إضافة الطلاب</vt:lpstr>
      <vt:lpstr>مسح حسابك في ويبلي بصورة نهائية</vt:lpstr>
      <vt:lpstr>ويبلي الخاص بالتعليم - إضافة الطلاب</vt:lpstr>
      <vt:lpstr>ويبلي الخاص بالتعليم - إضافة الطلاب</vt:lpstr>
      <vt:lpstr>مركز تطبيقات ويبلي</vt:lpstr>
      <vt:lpstr>تطبيقات ويبلي</vt:lpstr>
      <vt:lpstr>تطبيقات ويبلي</vt:lpstr>
      <vt:lpstr>تطبيقات ويبلي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user</dc:creator>
  <cp:lastModifiedBy>Al khalass, Ali Habeeb</cp:lastModifiedBy>
  <cp:revision>370</cp:revision>
  <dcterms:created xsi:type="dcterms:W3CDTF">2018-01-28T07:26:23Z</dcterms:created>
  <dcterms:modified xsi:type="dcterms:W3CDTF">2018-04-06T23:11:26Z</dcterms:modified>
</cp:coreProperties>
</file>